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4" r:id="rId3"/>
    <p:sldId id="272" r:id="rId4"/>
    <p:sldId id="275" r:id="rId5"/>
    <p:sldId id="276" r:id="rId6"/>
    <p:sldId id="274" r:id="rId7"/>
    <p:sldId id="277" r:id="rId8"/>
    <p:sldId id="279" r:id="rId9"/>
    <p:sldId id="268" r:id="rId10"/>
    <p:sldId id="265" r:id="rId11"/>
    <p:sldId id="267" r:id="rId12"/>
    <p:sldId id="270" r:id="rId13"/>
    <p:sldId id="27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1525" autoAdjust="0"/>
  </p:normalViewPr>
  <p:slideViewPr>
    <p:cSldViewPr snapToGrid="0">
      <p:cViewPr varScale="1">
        <p:scale>
          <a:sx n="101" d="100"/>
          <a:sy n="101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2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DD1B80-0119-495B-8DBA-00C9E5519D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559EF-899D-4EF6-9B19-5AC8E6D036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CB186-C68D-4978-BC62-FE37C13B8856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92E06-484C-410A-ABD9-55C27D6BC4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3D5C9-8FC1-41C8-800E-28C2A558AE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D17EE-63E8-48D7-9F2B-E32851F83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4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F265D-62EF-440C-A038-ECD06E067E4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FF9AF-B628-48E9-BD71-0B77272F6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7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Google Earth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FF9AF-B628-48E9-BD71-0B77272F6D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4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NJDEP </a:t>
            </a:r>
            <a:r>
              <a:rPr lang="en-US" dirty="0" err="1"/>
              <a:t>GeoWeb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FF9AF-B628-48E9-BD71-0B77272F6D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7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FF9AF-B628-48E9-BD71-0B77272F6D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9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Photo: Indiana Bat</a:t>
            </a:r>
          </a:p>
          <a:p>
            <a:r>
              <a:rPr lang="en-US" dirty="0"/>
              <a:t>Bottom Photo: NLEB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FF9AF-B628-48E9-BD71-0B77272F6D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Photo: High-Intensity Discharge (HID) Metal Halide Lamps</a:t>
            </a:r>
          </a:p>
          <a:p>
            <a:r>
              <a:rPr lang="en-US" dirty="0"/>
              <a:t>Right Photo: Diesel-Powered Light Tower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FF9AF-B628-48E9-BD71-0B77272F6D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6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  <a:r>
              <a:rPr lang="en-US" dirty="0" err="1"/>
              <a:t>Musco</a:t>
            </a:r>
            <a:r>
              <a:rPr lang="en-US" dirty="0"/>
              <a:t> Lighting Plan, dated April 23,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FF9AF-B628-48E9-BD71-0B77272F6D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93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FF9AF-B628-48E9-BD71-0B77272F6D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0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E.G. </a:t>
            </a:r>
            <a:r>
              <a:rPr lang="en-US" dirty="0" err="1"/>
              <a:t>Rowse</a:t>
            </a:r>
            <a:r>
              <a:rPr lang="en-US" dirty="0"/>
              <a:t>, et. al. (2016), Bats in the Anthropocene: Conservation of Bats in a Changing World, Chapter 7: Dark Matters: The Effects of Artificial Lighting on Bats. DOI 10.1007/978030319-25220-9_7.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FF9AF-B628-48E9-BD71-0B77272F6D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24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  <a:r>
              <a:rPr lang="en-US" dirty="0" err="1"/>
              <a:t>Musco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FF9AF-B628-48E9-BD71-0B77272F6D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7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82A-B07C-445B-BFCF-74B996AD93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8838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07848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7E03E3-FCCE-4956-A7F6-C1B1C0A77D5A}"/>
              </a:ext>
            </a:extLst>
          </p:cNvPr>
          <p:cNvSpPr txBox="1"/>
          <p:nvPr userDrawn="1"/>
        </p:nvSpPr>
        <p:spPr>
          <a:xfrm rot="561455">
            <a:off x="8462053" y="2548439"/>
            <a:ext cx="34491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6EAAD-F428-40DB-A6C9-25B2CAE75568}"/>
              </a:ext>
            </a:extLst>
          </p:cNvPr>
          <p:cNvSpPr txBox="1"/>
          <p:nvPr userDrawn="1"/>
        </p:nvSpPr>
        <p:spPr>
          <a:xfrm>
            <a:off x="838200" y="188631"/>
            <a:ext cx="9806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3344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13F2-CC45-4656-B02E-5D57695E4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51E3E9-1502-4902-A48A-A6397846B6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85580"/>
            <a:ext cx="10515600" cy="397708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Text Level One</a:t>
            </a:r>
          </a:p>
          <a:p>
            <a:pPr lvl="1"/>
            <a:r>
              <a:rPr lang="en-US" dirty="0"/>
              <a:t>Text Level Two</a:t>
            </a:r>
          </a:p>
          <a:p>
            <a:pPr lvl="2"/>
            <a:r>
              <a:rPr lang="en-US" dirty="0"/>
              <a:t>Text Level Three</a:t>
            </a:r>
          </a:p>
        </p:txBody>
      </p:sp>
    </p:spTree>
    <p:extLst>
      <p:ext uri="{BB962C8B-B14F-4D97-AF65-F5344CB8AC3E}">
        <p14:creationId xmlns:p14="http://schemas.microsoft.com/office/powerpoint/2010/main" val="42481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4AEF-87A4-429E-AB5B-8594AE790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9CC71A7-A558-4768-B337-8CCBFF0158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74813"/>
            <a:ext cx="5257800" cy="3987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Text Level One</a:t>
            </a:r>
          </a:p>
          <a:p>
            <a:pPr lvl="1"/>
            <a:r>
              <a:rPr lang="en-US" dirty="0"/>
              <a:t>Text Level Two</a:t>
            </a:r>
          </a:p>
          <a:p>
            <a:pPr lvl="2"/>
            <a:r>
              <a:rPr lang="en-US" dirty="0"/>
              <a:t>Text Level Three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1CA1EC-B315-4669-BFC9-107D89DCAE9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674813"/>
            <a:ext cx="5257800" cy="398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37945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378A-7D56-4A2B-BB6F-BFE3DB4F3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323473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INSERT TITLE OF PHOTO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B2D6CF-284C-4BA4-8B2D-2588740A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31758"/>
            <a:ext cx="12192000" cy="4380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00061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8F79-9594-4127-9C17-80F22683E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09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INSERT TITLE OF PHOTOS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1B42DCC-58CD-4DD9-B16D-7F02BB74DD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034" y="1555498"/>
            <a:ext cx="6071934" cy="3918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Photo 2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E39303-FE70-45DD-A231-C2537BC937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55668"/>
            <a:ext cx="6083968" cy="3918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Photo 1</a:t>
            </a:r>
          </a:p>
        </p:txBody>
      </p:sp>
    </p:spTree>
    <p:extLst>
      <p:ext uri="{BB962C8B-B14F-4D97-AF65-F5344CB8AC3E}">
        <p14:creationId xmlns:p14="http://schemas.microsoft.com/office/powerpoint/2010/main" val="94953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CC242C-C725-4B52-9DD8-C08A6C3D4BCD}"/>
              </a:ext>
            </a:extLst>
          </p:cNvPr>
          <p:cNvSpPr/>
          <p:nvPr userDrawn="1"/>
        </p:nvSpPr>
        <p:spPr>
          <a:xfrm>
            <a:off x="0" y="2214389"/>
            <a:ext cx="12192000" cy="2533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820DD-18CA-4AB2-9A8D-C538DFBDD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14389"/>
            <a:ext cx="10515600" cy="1554871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SECTION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5AC07-53A8-4798-8E90-D436031043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97357"/>
            <a:ext cx="10515600" cy="7977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 HEADING </a:t>
            </a:r>
          </a:p>
        </p:txBody>
      </p:sp>
    </p:spTree>
    <p:extLst>
      <p:ext uri="{BB962C8B-B14F-4D97-AF65-F5344CB8AC3E}">
        <p14:creationId xmlns:p14="http://schemas.microsoft.com/office/powerpoint/2010/main" val="2104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48F617-2020-4D86-9498-58B81FCD45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32" y="0"/>
            <a:ext cx="12179968" cy="68459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A FULL PAGE PHOTO HERE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99EB6A-7A49-4A21-A754-56112A7B6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533" y="6464250"/>
            <a:ext cx="1505715" cy="1859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691273-965F-4D7B-9376-9D15372504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0" y="5884564"/>
            <a:ext cx="1667259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4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with Desc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371A-27A5-46D2-9DE0-D3110F79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251" y="338096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98E1A-B4E8-4AE3-A4D4-299B90E0A54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5251" y="2057400"/>
            <a:ext cx="3932237" cy="35733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DESCRIPTION ABOUT PHOTO OR INTERESTING FACTS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6F35C7-63AE-4275-A62B-21F0ADAF67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3580" y="0"/>
            <a:ext cx="70184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PHOTO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ECAB7F-1B14-4821-9768-C82F5B0800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7" y="5868988"/>
            <a:ext cx="1667259" cy="74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77787C-13ED-418E-88E6-AF162B9E7C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468" y="6488310"/>
            <a:ext cx="1505715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7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with Desc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371A-27A5-46D2-9DE0-D3110F79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627" y="613784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98E1A-B4E8-4AE3-A4D4-299B90E0A54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637627" y="2333088"/>
            <a:ext cx="3932237" cy="35733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DESCRIPTION ABOUT PHOTO OR INTERESTING FACTS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6F35C7-63AE-4275-A62B-21F0ADAF67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0184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INSERT PHOTO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ECAB7F-1B14-4821-9768-C82F5B0800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7" y="5868988"/>
            <a:ext cx="1667259" cy="74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77787C-13ED-418E-88E6-AF162B9E7C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468" y="6488310"/>
            <a:ext cx="1505715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3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10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0" r:id="rId4"/>
    <p:sldLayoutId id="2147483661" r:id="rId5"/>
    <p:sldLayoutId id="2147483651" r:id="rId6"/>
    <p:sldLayoutId id="2147483652" r:id="rId7"/>
    <p:sldLayoutId id="2147483656" r:id="rId8"/>
    <p:sldLayoutId id="2147483662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ü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405B-9B12-4084-9C77-649B76E2E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3856009"/>
          </a:xfrm>
        </p:spPr>
        <p:txBody>
          <a:bodyPr>
            <a:normAutofit/>
          </a:bodyPr>
          <a:lstStyle/>
          <a:p>
            <a:r>
              <a:rPr lang="en-US" dirty="0"/>
              <a:t>Abbreviated EIS Findings</a:t>
            </a:r>
            <a:br>
              <a:rPr lang="en-US" dirty="0"/>
            </a:br>
            <a:br>
              <a:rPr lang="en-US" dirty="0"/>
            </a:br>
            <a:r>
              <a:rPr lang="en-US" sz="4800" dirty="0" err="1"/>
              <a:t>Mosle</a:t>
            </a:r>
            <a:r>
              <a:rPr lang="en-US" sz="4800" dirty="0"/>
              <a:t> Recreation Area Lighting Improvement Project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62971-4D69-4703-AFC3-9F90D93C5432}"/>
              </a:ext>
            </a:extLst>
          </p:cNvPr>
          <p:cNvSpPr txBox="1"/>
          <p:nvPr/>
        </p:nvSpPr>
        <p:spPr>
          <a:xfrm>
            <a:off x="5987713" y="4804117"/>
            <a:ext cx="584790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Emily Bjorhus</a:t>
            </a: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Project Manager / Environmental Scientist</a:t>
            </a: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ebjorhus@princetonhydro.com</a:t>
            </a: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908-237-5660</a:t>
            </a:r>
          </a:p>
        </p:txBody>
      </p:sp>
    </p:spTree>
    <p:extLst>
      <p:ext uri="{BB962C8B-B14F-4D97-AF65-F5344CB8AC3E}">
        <p14:creationId xmlns:p14="http://schemas.microsoft.com/office/powerpoint/2010/main" val="57365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6F8F-C290-46E8-A8F3-4E9834F7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Potential Impacts of Artificial Light on Wildlife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B5AB0-E9FC-4E30-8749-A1E5E72BB2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Diurnal vs. Nocturnal</a:t>
            </a:r>
          </a:p>
          <a:p>
            <a:endParaRPr lang="en-US" sz="2000" dirty="0"/>
          </a:p>
          <a:p>
            <a:r>
              <a:rPr lang="en-US" sz="2000" dirty="0"/>
              <a:t>Some wildlife capitalize on the effects of artificial lighting while others are adversely impacted</a:t>
            </a:r>
          </a:p>
          <a:p>
            <a:pPr lvl="1"/>
            <a:r>
              <a:rPr lang="en-US" sz="1800" dirty="0"/>
              <a:t>Vacuum effect</a:t>
            </a:r>
          </a:p>
          <a:p>
            <a:pPr lvl="1"/>
            <a:r>
              <a:rPr lang="en-US" sz="1800" dirty="0"/>
              <a:t>Foraging opportunities</a:t>
            </a:r>
          </a:p>
          <a:p>
            <a:pPr lvl="1"/>
            <a:r>
              <a:rPr lang="en-US" sz="1800" dirty="0"/>
              <a:t>Habitat loss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Can affect circadian rhythms and a range of species interactions, physiological processes and behaviors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43C850-E1CE-4354-A74B-20FB1B706C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AFF76EF-9A62-A37D-3C9C-8A3361ECE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3"/>
          <a:stretch/>
        </p:blipFill>
        <p:spPr bwMode="auto">
          <a:xfrm>
            <a:off x="6245762" y="1863726"/>
            <a:ext cx="5946238" cy="360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6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C103-07AC-4572-9C64-A57AC91B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Light Spectrum</a:t>
            </a:r>
          </a:p>
        </p:txBody>
      </p:sp>
      <p:pic>
        <p:nvPicPr>
          <p:cNvPr id="6" name="Picture Placeholder 5" descr="A picture containing text, diagram, sketch, parallel&#10;&#10;Description automatically generated">
            <a:extLst>
              <a:ext uri="{FF2B5EF4-FFF2-40B4-BE49-F238E27FC236}">
                <a16:creationId xmlns:a16="http://schemas.microsoft.com/office/drawing/2014/main" id="{1B2BE0BF-6291-CF3F-1EA8-F25E4E5E20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15529"/>
          <a:stretch/>
        </p:blipFill>
        <p:spPr>
          <a:xfrm>
            <a:off x="0" y="-1"/>
            <a:ext cx="5930223" cy="685800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EE6C93-3858-62E1-E540-A09F7E54B626}"/>
              </a:ext>
            </a:extLst>
          </p:cNvPr>
          <p:cNvSpPr txBox="1"/>
          <p:nvPr/>
        </p:nvSpPr>
        <p:spPr>
          <a:xfrm>
            <a:off x="6096000" y="1228396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HID lamps emit an abundance of UV light whereas LEDs have very few emissions in the UV range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UV wavelengths attract more insects and consequently more light-tolerant predators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HID attract more insects than LED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Several bat species are UV-sensitive and thus light averse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Converting HID lights to LEDs would reduce impacts of artificial light on wildlife</a:t>
            </a:r>
          </a:p>
        </p:txBody>
      </p:sp>
    </p:spTree>
    <p:extLst>
      <p:ext uri="{BB962C8B-B14F-4D97-AF65-F5344CB8AC3E}">
        <p14:creationId xmlns:p14="http://schemas.microsoft.com/office/powerpoint/2010/main" val="238480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9369-5215-4670-A4EB-74B4EB1F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No Long-Term Adverse Impacts on </a:t>
            </a:r>
            <a:br>
              <a:rPr lang="en-US" sz="3600" dirty="0"/>
            </a:br>
            <a:r>
              <a:rPr lang="en-US" sz="3600" dirty="0"/>
              <a:t>Listed Species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F5F5A-FFCF-4326-8DF6-C9D58564E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300" y="1689099"/>
            <a:ext cx="5435600" cy="3977089"/>
          </a:xfrm>
        </p:spPr>
        <p:txBody>
          <a:bodyPr anchor="t"/>
          <a:lstStyle/>
          <a:p>
            <a:r>
              <a:rPr lang="en-US" sz="1800" dirty="0"/>
              <a:t>Project has potential to benefit bats</a:t>
            </a:r>
          </a:p>
          <a:p>
            <a:endParaRPr lang="en-US" sz="1800" dirty="0"/>
          </a:p>
          <a:p>
            <a:r>
              <a:rPr lang="en-US" sz="1800" dirty="0"/>
              <a:t>May increase habitat range of light-averse species by reducing:</a:t>
            </a:r>
          </a:p>
          <a:p>
            <a:pPr lvl="1"/>
            <a:r>
              <a:rPr lang="en-US" sz="1400" dirty="0"/>
              <a:t>Light glare on surrounding forest</a:t>
            </a:r>
          </a:p>
          <a:p>
            <a:pPr lvl="1"/>
            <a:r>
              <a:rPr lang="en-US" sz="1400" dirty="0"/>
              <a:t>UV energy emitted from lighting</a:t>
            </a:r>
          </a:p>
          <a:p>
            <a:pPr lvl="1"/>
            <a:endParaRPr lang="en-US" sz="1400" dirty="0"/>
          </a:p>
          <a:p>
            <a:r>
              <a:rPr lang="en-US" sz="1800" dirty="0">
                <a:solidFill>
                  <a:schemeClr val="bg1"/>
                </a:solidFill>
              </a:rPr>
              <a:t>Potential to expand suitable bat roosting habitat and quality (darkness) of roosting habitat</a:t>
            </a:r>
            <a:endParaRPr lang="en-US" sz="1400" dirty="0"/>
          </a:p>
        </p:txBody>
      </p:sp>
      <p:pic>
        <p:nvPicPr>
          <p:cNvPr id="5122" name="Picture 2" descr="Two light poles with Musco LED sports lighting on the left and competitors lights on the right">
            <a:extLst>
              <a:ext uri="{FF2B5EF4-FFF2-40B4-BE49-F238E27FC236}">
                <a16:creationId xmlns:a16="http://schemas.microsoft.com/office/drawing/2014/main" id="{E956EED3-C1FC-F698-1D18-E9AE2398F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3677644"/>
            <a:ext cx="63246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45068-2B53-8FCF-244F-A1AB74320964}"/>
              </a:ext>
            </a:extLst>
          </p:cNvPr>
          <p:cNvSpPr txBox="1"/>
          <p:nvPr/>
        </p:nvSpPr>
        <p:spPr>
          <a:xfrm>
            <a:off x="5842000" y="1689099"/>
            <a:ext cx="61087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May f</a:t>
            </a:r>
            <a:r>
              <a:rPr lang="en-US" sz="1800" dirty="0">
                <a:solidFill>
                  <a:schemeClr val="bg1"/>
                </a:solidFill>
              </a:rPr>
              <a:t>acilitate more even distribution of insects throughout 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May increase insect availability in general community and decrease competition among light-averse species in dark areas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5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60C37FD-AF4C-6B44-B104-81F45F15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Impacts on General Wildlife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FD4960-8BC4-9C78-8C7A-5CC239C110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25563"/>
            <a:ext cx="10515600" cy="3977089"/>
          </a:xfrm>
        </p:spPr>
        <p:txBody>
          <a:bodyPr/>
          <a:lstStyle/>
          <a:p>
            <a:r>
              <a:rPr lang="en-US" sz="2400" dirty="0"/>
              <a:t>No Long-Term Adverse Impacts</a:t>
            </a:r>
          </a:p>
          <a:p>
            <a:pPr lvl="1"/>
            <a:r>
              <a:rPr lang="en-US" sz="2000" dirty="0"/>
              <a:t>Hours and months of light operation will not change</a:t>
            </a:r>
          </a:p>
          <a:p>
            <a:pPr lvl="1"/>
            <a:r>
              <a:rPr lang="en-US" sz="2000" dirty="0"/>
              <a:t>Wildlife will likely continue to avoid </a:t>
            </a:r>
            <a:r>
              <a:rPr lang="en-US" sz="2000" dirty="0" err="1"/>
              <a:t>Mosle</a:t>
            </a:r>
            <a:r>
              <a:rPr lang="en-US" sz="2000" dirty="0"/>
              <a:t> Field and parking area during lighting hours and return after people leave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Minor Long-Term Positive Impacts</a:t>
            </a:r>
          </a:p>
          <a:p>
            <a:pPr lvl="1"/>
            <a:r>
              <a:rPr lang="en-US" sz="2000" dirty="0"/>
              <a:t>Local wildlife will benefit from elimination of noise and air pollution from diesel-powered generators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Wildlife visibility around parking lot will improve so visitors can keep a safe distance if needed. This also keeps wildlife safe.</a:t>
            </a:r>
          </a:p>
          <a:p>
            <a:pPr lvl="1"/>
            <a:endParaRPr lang="en-US" sz="2000" dirty="0"/>
          </a:p>
          <a:p>
            <a:r>
              <a:rPr lang="en-US" sz="2400" dirty="0"/>
              <a:t>Short-Term Temporary Displacement During Construction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845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E62F91-ED85-47F0-A1F6-D150B84A9ED0}"/>
              </a:ext>
            </a:extLst>
          </p:cNvPr>
          <p:cNvSpPr txBox="1"/>
          <p:nvPr/>
        </p:nvSpPr>
        <p:spPr>
          <a:xfrm>
            <a:off x="2749572" y="2513143"/>
            <a:ext cx="51461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Emily Bjorhus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Project Manager / Environmental Scientist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Princeton Hydro, LLC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ebjorhus@princetonhydro.com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908-237-5660</a:t>
            </a:r>
          </a:p>
        </p:txBody>
      </p:sp>
    </p:spTree>
    <p:extLst>
      <p:ext uri="{BB962C8B-B14F-4D97-AF65-F5344CB8AC3E}">
        <p14:creationId xmlns:p14="http://schemas.microsoft.com/office/powerpoint/2010/main" val="327385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CB25-7458-4F73-9E42-E65D8047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C11A3-D93B-49FD-B254-F2EAB8175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/>
              <a:t>Mosle</a:t>
            </a:r>
            <a:r>
              <a:rPr lang="en-US" sz="2400" dirty="0"/>
              <a:t> Recreation Area Lighting Improvement Project </a:t>
            </a:r>
          </a:p>
          <a:p>
            <a:pPr lvl="1"/>
            <a:r>
              <a:rPr lang="en-US" sz="1800" dirty="0"/>
              <a:t>Removing 10 existing, portable, diesel-powered light towers located around the football / baseball fields </a:t>
            </a:r>
          </a:p>
          <a:p>
            <a:pPr lvl="1"/>
            <a:r>
              <a:rPr lang="en-US" sz="1800" dirty="0"/>
              <a:t>Installing 4 permanent LED light poles around the football field </a:t>
            </a:r>
          </a:p>
          <a:p>
            <a:pPr lvl="1"/>
            <a:r>
              <a:rPr lang="en-US" sz="1800" dirty="0"/>
              <a:t>Installing 6 permanent LED light poles around the gravel parking lot</a:t>
            </a:r>
          </a:p>
          <a:p>
            <a:endParaRPr lang="en-US" sz="2400" dirty="0"/>
          </a:p>
          <a:p>
            <a:r>
              <a:rPr lang="en-US" sz="2400" dirty="0"/>
              <a:t>Mendham Township Recreation Advisory Committee hired Princeton Hydro to prepared an abbreviated Environmental Impact Statement (EIS)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The EIS focuses on the project’s potential wildlife impacts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926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F3B1D-6D64-4CB3-A175-FEBBC920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Existing Conditions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map of a forest&#10;&#10;Description automatically generated with low confidence">
            <a:extLst>
              <a:ext uri="{FF2B5EF4-FFF2-40B4-BE49-F238E27FC236}">
                <a16:creationId xmlns:a16="http://schemas.microsoft.com/office/drawing/2014/main" id="{F2950AF5-C9C6-DDA2-FB6E-CA8D9E9EAC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-1" r="21269" b="-1"/>
          <a:stretch/>
        </p:blipFill>
        <p:spPr>
          <a:xfrm>
            <a:off x="6337173" y="-70765"/>
            <a:ext cx="5854827" cy="699952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95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 descr="A picture containing text, map, screenshot&#10;&#10;Description automatically generated">
            <a:extLst>
              <a:ext uri="{FF2B5EF4-FFF2-40B4-BE49-F238E27FC236}">
                <a16:creationId xmlns:a16="http://schemas.microsoft.com/office/drawing/2014/main" id="{1EF8DBFC-F81E-1002-C34F-196633F5CD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" b="1215"/>
          <a:stretch/>
        </p:blipFill>
        <p:spPr>
          <a:xfrm>
            <a:off x="1913753" y="330757"/>
            <a:ext cx="8364494" cy="6196486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498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EDCD-BE17-A9CE-8F8B-50509111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Wildlife On-Site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CBBDB-C707-5690-6841-0F7AF75B3A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White-tailed deer</a:t>
            </a:r>
          </a:p>
          <a:p>
            <a:r>
              <a:rPr lang="en-US" dirty="0"/>
              <a:t>Eastern gray squirrel</a:t>
            </a:r>
          </a:p>
          <a:p>
            <a:r>
              <a:rPr lang="en-US" dirty="0"/>
              <a:t>Eastern chipmunk</a:t>
            </a:r>
          </a:p>
          <a:p>
            <a:r>
              <a:rPr lang="en-US" dirty="0"/>
              <a:t>Groundhog</a:t>
            </a:r>
          </a:p>
          <a:p>
            <a:r>
              <a:rPr lang="en-US" dirty="0"/>
              <a:t>Coyote</a:t>
            </a:r>
          </a:p>
          <a:p>
            <a:r>
              <a:rPr lang="en-US" dirty="0"/>
              <a:t>Black bear</a:t>
            </a:r>
          </a:p>
          <a:p>
            <a:endParaRPr lang="en-US" dirty="0"/>
          </a:p>
        </p:txBody>
      </p:sp>
      <p:pic>
        <p:nvPicPr>
          <p:cNvPr id="2050" name="Picture 2" descr="WATCH: Deer Family Brings High School Football Game to a Halt">
            <a:extLst>
              <a:ext uri="{FF2B5EF4-FFF2-40B4-BE49-F238E27FC236}">
                <a16:creationId xmlns:a16="http://schemas.microsoft.com/office/drawing/2014/main" id="{663BC677-77F1-D083-FC52-149D8D0D7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66" y="1731168"/>
            <a:ext cx="6036734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DA8B-CE81-0366-9C13-69FA9743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Threatened &amp; Endangered Wildlife Mapped On-Site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65E1CD-3FE9-8543-0217-847761C1EBE2}"/>
              </a:ext>
            </a:extLst>
          </p:cNvPr>
          <p:cNvSpPr txBox="1">
            <a:spLocks/>
          </p:cNvSpPr>
          <p:nvPr/>
        </p:nvSpPr>
        <p:spPr>
          <a:xfrm>
            <a:off x="6096000" y="1674813"/>
            <a:ext cx="5257800" cy="39878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algn="l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Indiana bat (</a:t>
            </a:r>
            <a:r>
              <a:rPr lang="en-US" sz="1200" i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Myotis sodalist</a:t>
            </a: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) active season sighting, maternity colony, roost site (Federally Endangered)</a:t>
            </a:r>
          </a:p>
          <a:p>
            <a:pPr marR="0" lvl="1" algn="l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Northern long-eared bat (</a:t>
            </a:r>
            <a:r>
              <a:rPr lang="en-US" sz="1200" i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Myotis </a:t>
            </a:r>
            <a:r>
              <a:rPr lang="en-US" sz="1200" i="1" dirty="0" err="1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septentrionalis</a:t>
            </a: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) active season sighting (Federally Endangered)</a:t>
            </a:r>
          </a:p>
          <a:p>
            <a:pPr marR="0" lvl="1" algn="l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Tricolored bat (</a:t>
            </a:r>
            <a:r>
              <a:rPr lang="en-US" sz="1200" i="1" dirty="0" err="1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Perimyotis</a:t>
            </a:r>
            <a:r>
              <a:rPr lang="en-US" sz="1200" i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subflavus</a:t>
            </a: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) (Proposed Federally Endangered)</a:t>
            </a:r>
          </a:p>
          <a:p>
            <a:pPr marR="0" lvl="1" algn="l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Bog turtle (</a:t>
            </a:r>
            <a:r>
              <a:rPr lang="en-US" sz="1200" i="1" dirty="0" err="1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Glyptemys</a:t>
            </a:r>
            <a:r>
              <a:rPr lang="en-US" sz="1200" i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muhlenbergii</a:t>
            </a: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) (Federally Threatened)</a:t>
            </a:r>
          </a:p>
          <a:p>
            <a:pPr marR="0" lvl="1" algn="l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Monarch butterfly (</a:t>
            </a:r>
            <a:r>
              <a:rPr lang="en-US" sz="1200" i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Danaus </a:t>
            </a:r>
            <a:r>
              <a:rPr lang="en-US" sz="1200" i="1" dirty="0" err="1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plexippus</a:t>
            </a: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) (Federal Candidate for Listing)</a:t>
            </a:r>
          </a:p>
          <a:p>
            <a:pPr marR="0" lvl="1" algn="l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Bobcat (</a:t>
            </a:r>
            <a:r>
              <a:rPr lang="en-US" sz="1200" i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Lynx rufus</a:t>
            </a: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) on road (State Endangered)</a:t>
            </a:r>
          </a:p>
          <a:p>
            <a:pPr marR="0" lvl="1" algn="l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Barred owl (</a:t>
            </a:r>
            <a:r>
              <a:rPr lang="en-US" sz="1200" i="1" dirty="0" err="1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Strix</a:t>
            </a:r>
            <a:r>
              <a:rPr lang="en-US" sz="1200" i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varia</a:t>
            </a: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) non-breeding (State Threatened)</a:t>
            </a:r>
          </a:p>
          <a:p>
            <a:pPr marR="0" lvl="1" algn="l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Wood turtle (</a:t>
            </a:r>
            <a:r>
              <a:rPr lang="en-US" sz="1200" i="1" dirty="0" err="1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Glyptemys</a:t>
            </a:r>
            <a:r>
              <a:rPr lang="en-US" sz="1200" i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insculpta</a:t>
            </a: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) occupied habitat (State Threatened)</a:t>
            </a:r>
          </a:p>
          <a:p>
            <a:pPr marR="0" lvl="1" algn="l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Veery (</a:t>
            </a:r>
            <a:r>
              <a:rPr lang="en-US" sz="1200" i="1" dirty="0" err="1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Catharus</a:t>
            </a:r>
            <a:r>
              <a:rPr lang="en-US" sz="1200" i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fuscescens</a:t>
            </a: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) breeding (SOSC)</a:t>
            </a:r>
          </a:p>
          <a:p>
            <a:pPr marR="0" lvl="1" algn="l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Wood thrush (</a:t>
            </a:r>
            <a:r>
              <a:rPr lang="en-US" sz="1200" i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Hylocichla mustelina</a:t>
            </a:r>
            <a:r>
              <a:rPr lang="en-U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) breeding (SOSC)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701995A2-7BF2-4944-CE5F-C376F45EE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74813"/>
            <a:ext cx="3028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U.S. Fish and Wildlife Service Lights the Bat Signal, Designating the Northern  Long-Eared Bat as Endangered | Long Island Land Use and Zoning">
            <a:extLst>
              <a:ext uri="{FF2B5EF4-FFF2-40B4-BE49-F238E27FC236}">
                <a16:creationId xmlns:a16="http://schemas.microsoft.com/office/drawing/2014/main" id="{0924C321-54AC-2C46-A4D3-DAAFB62AA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706812"/>
            <a:ext cx="3666649" cy="24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0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2CF8-85D3-2621-4B4C-0B9EBCF8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Artificial Lighting Conditions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AF056F-36FD-B07D-0E3F-3971F4C68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10 portable, diesel-powered, 25-foot-tall, high intensity discharge (HID) light towers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Used up to 3x/week at baseball and footfall fields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Used between September and November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No lights around the parking lot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67EAF2-532F-FBF3-BB97-74FC91067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244" y="2662237"/>
            <a:ext cx="6309418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al halide Blog Post featured Image Size 2021 123">
            <a:extLst>
              <a:ext uri="{FF2B5EF4-FFF2-40B4-BE49-F238E27FC236}">
                <a16:creationId xmlns:a16="http://schemas.microsoft.com/office/drawing/2014/main" id="{5C7A6EBA-C2E4-0115-66AF-945E6AB63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95" y="254792"/>
            <a:ext cx="44291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4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56A1-9CCF-4E5D-A5A0-6E7F6FC8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Lighting Program: Concerns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FDE86-3825-4B7B-72DE-4C3CFD6EDA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Noise and air pollution from diesel-powered generators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Lights near the end of their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Lights not environmentally friendly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Lighting program not labor efficient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 lights do not provide downlighting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3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7376-45F9-4E39-9D0C-2BDE91CD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Conditions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392A9-CE89-4D9D-8CA0-B7E160EC1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231" y="1637287"/>
            <a:ext cx="5427969" cy="3977089"/>
          </a:xfrm>
        </p:spPr>
        <p:txBody>
          <a:bodyPr/>
          <a:lstStyle/>
          <a:p>
            <a:r>
              <a:rPr lang="en-US" sz="1600" dirty="0"/>
              <a:t>Goals of Project: Increase the usability and safety of the Site</a:t>
            </a:r>
          </a:p>
          <a:p>
            <a:endParaRPr lang="en-US" sz="1600" dirty="0"/>
          </a:p>
          <a:p>
            <a:r>
              <a:rPr lang="en-US" sz="1600" dirty="0"/>
              <a:t>Remove 10 existing, portable, diesel-powered light towers located around the football / baseball fields </a:t>
            </a:r>
          </a:p>
          <a:p>
            <a:endParaRPr lang="en-US" sz="1600" dirty="0"/>
          </a:p>
          <a:p>
            <a:r>
              <a:rPr lang="en-US" sz="1600" dirty="0"/>
              <a:t>Install 6 permanent, 30-foot-tall, 90-degree downstream, LED light poles around the gravel parking lot</a:t>
            </a:r>
          </a:p>
          <a:p>
            <a:endParaRPr lang="en-US" sz="1400" dirty="0"/>
          </a:p>
          <a:p>
            <a:r>
              <a:rPr lang="en-US" sz="1600" dirty="0"/>
              <a:t>Install 4 permanent, 60-foot-tall, 90-degree downstream, LED light poles around the football field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4" name="Picture Placeholder 4" descr="A picture containing text, diagram, plan, line&#10;&#10;Description automatically generated">
            <a:extLst>
              <a:ext uri="{FF2B5EF4-FFF2-40B4-BE49-F238E27FC236}">
                <a16:creationId xmlns:a16="http://schemas.microsoft.com/office/drawing/2014/main" id="{65203CBA-D6ED-2CAB-7289-807EC7BB1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11364" r="19865" b="19490"/>
          <a:stretch/>
        </p:blipFill>
        <p:spPr>
          <a:xfrm>
            <a:off x="6230631" y="1328616"/>
            <a:ext cx="5961369" cy="55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78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inceton Hydro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8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773</Words>
  <Application>Microsoft Office PowerPoint</Application>
  <PresentationFormat>Widescreen</PresentationFormat>
  <Paragraphs>118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Office Theme</vt:lpstr>
      <vt:lpstr>Abbreviated EIS Findings  Mosle Recreation Area Lighting Improvement Project</vt:lpstr>
      <vt:lpstr>Overview</vt:lpstr>
      <vt:lpstr>Existing Conditions</vt:lpstr>
      <vt:lpstr>PowerPoint Presentation</vt:lpstr>
      <vt:lpstr>Existing Wildlife On-Site</vt:lpstr>
      <vt:lpstr>Threatened &amp; Endangered Wildlife Mapped On-Site</vt:lpstr>
      <vt:lpstr>Existing Artificial Lighting Conditions</vt:lpstr>
      <vt:lpstr>Existing Lighting Program: Concerns</vt:lpstr>
      <vt:lpstr>Proposed Conditions</vt:lpstr>
      <vt:lpstr>Potential Impacts of Artificial Light on Wildlife</vt:lpstr>
      <vt:lpstr>Light Spectrum</vt:lpstr>
      <vt:lpstr>No Long-Term Adverse Impacts on  Listed Species</vt:lpstr>
      <vt:lpstr>Impacts on General Wildlife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Patterson</dc:creator>
  <cp:lastModifiedBy>Emily Bjorhus</cp:lastModifiedBy>
  <cp:revision>22</cp:revision>
  <dcterms:created xsi:type="dcterms:W3CDTF">2018-07-24T20:00:37Z</dcterms:created>
  <dcterms:modified xsi:type="dcterms:W3CDTF">2023-06-19T15:27:59Z</dcterms:modified>
</cp:coreProperties>
</file>