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37"/>
    <p:restoredTop sz="94694"/>
  </p:normalViewPr>
  <p:slideViewPr>
    <p:cSldViewPr snapToGrid="0" snapToObjects="1">
      <p:cViewPr varScale="1">
        <p:scale>
          <a:sx n="75" d="100"/>
          <a:sy n="75" d="100"/>
        </p:scale>
        <p:origin x="184" y="1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7DA4-AC78-1440-98FB-95C6E297E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9F3430-8697-9A44-AACC-EC9EDFB34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F45FF-0100-7548-BFAB-FC3B31CF6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130B-E967-424D-8F33-DA7D42D2883E}" type="datetimeFigureOut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4DEF0-B483-3542-A9E3-CD0816EF4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0CC91-9948-814B-9602-83E68A621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17AE-BBB3-3940-859D-62F79B370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2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B689B-2686-694F-9425-A97F9DD40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31FE97-0462-7943-B015-2C2032390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B0BB8-621D-4D4C-B47E-427791C18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130B-E967-424D-8F33-DA7D42D2883E}" type="datetimeFigureOut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16689-0C2D-4242-B4A6-22842F3BE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05400-6556-DA44-855F-3C48A326E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17AE-BBB3-3940-859D-62F79B370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50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6F50DF-F3F4-4845-AD12-379F3E0BFB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F3D0B-6E0A-3246-AF14-BAEC0EA95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88C72-AB94-A542-B0D5-3953A509A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130B-E967-424D-8F33-DA7D42D2883E}" type="datetimeFigureOut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8B98C-E8BB-FE4A-8CD0-F5A92202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6EDDF-F0D7-4A42-B8EC-3BA26ACA4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17AE-BBB3-3940-859D-62F79B370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0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637DA-2A72-5440-AA7E-F686305E1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3B395-DF96-9249-BEDD-F054F2575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BBFF1-BF28-254D-AD51-3C175EE46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130B-E967-424D-8F33-DA7D42D2883E}" type="datetimeFigureOut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0B24F-77F8-4C44-8728-E4D0F1E77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76136-89CE-AA44-A4A6-E7680BAB2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17AE-BBB3-3940-859D-62F79B370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06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971D2-C9F4-734C-BEC2-B145A220F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36F33-231B-2C41-A031-65BCB4EFB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10B0B-4F1B-AE4C-9105-DDD6B8899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130B-E967-424D-8F33-DA7D42D2883E}" type="datetimeFigureOut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5BDB3-7C6A-204F-ABC8-D5B8EE7A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6C29D-64CC-4D41-AD68-320A0957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17AE-BBB3-3940-859D-62F79B370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8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50C6C-1FD8-BB45-8841-BAC7EC2D0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1E1A3-EFEF-8B44-AF07-D1D872FDE7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9A59C-7C76-0141-92DB-1153B1749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D5E0F2-95AE-6749-AACD-B4BB9D37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130B-E967-424D-8F33-DA7D42D2883E}" type="datetimeFigureOut">
              <a:rPr lang="en-US" smtClean="0"/>
              <a:t>2/9/23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E3589-F1E2-DC40-A950-DE435A933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E8B78-D71F-AD41-8EBE-0C1B010A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17AE-BBB3-3940-859D-62F79B370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3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E61AC-1F98-BC42-95FA-CCE1E6225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819B6-DC34-9944-A99E-9DA396D26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4D2F6-8736-7C4C-8A28-E35455E23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6F9311-F563-FD44-94C8-A1B69E507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A83A6-8A7C-BD42-8B7D-041CBA1F4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8FCED6-9383-CB46-AA12-A8EA80A11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130B-E967-424D-8F33-DA7D42D2883E}" type="datetimeFigureOut">
              <a:rPr lang="en-US" smtClean="0"/>
              <a:t>2/9/23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C3619C-196E-B247-A8DD-22F5BD11C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A98314-B353-4347-A4C3-C688B9B4B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17AE-BBB3-3940-859D-62F79B370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33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BDF2B-79CF-7E49-B102-14278B597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7BF166-645D-5E43-B2BF-C796E3A7D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130B-E967-424D-8F33-DA7D42D2883E}" type="datetimeFigureOut">
              <a:rPr lang="en-US" smtClean="0"/>
              <a:t>2/9/23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9B4FE2-D7C2-4A47-81D6-9CFF4E301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786357-1E40-214F-BF35-9B6CD1D1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17AE-BBB3-3940-859D-62F79B370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95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E639F3-6410-E645-B7FA-249EE2789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130B-E967-424D-8F33-DA7D42D2883E}" type="datetimeFigureOut">
              <a:rPr lang="en-US" smtClean="0"/>
              <a:t>2/9/23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01F1D9-3AEB-6B42-A64E-C8AAA7ED2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CDEDAA-6983-2E49-9941-CB08EF6CC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17AE-BBB3-3940-859D-62F79B370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7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54DB-ED2C-934C-AB5B-2BE7CA094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9F4A0-44A1-B94F-99A9-0DA882276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CABF0-3301-3B4B-8DF8-4C2282EE8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167644-F63F-3546-8E01-BB29CE985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130B-E967-424D-8F33-DA7D42D2883E}" type="datetimeFigureOut">
              <a:rPr lang="en-US" smtClean="0"/>
              <a:t>2/9/23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78753A-CDD7-2C43-8472-846340F7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D3A87-F82D-6447-9FC2-A9CB67659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17AE-BBB3-3940-859D-62F79B370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7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1774D-D0A2-374C-9405-4CC4B176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AFFFE4-BBA9-7943-800A-145BE164BA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56134-E28C-9148-8896-DB9FB0E97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2EBC1-47CD-DB40-8BCD-FCC4DE4E9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130B-E967-424D-8F33-DA7D42D2883E}" type="datetimeFigureOut">
              <a:rPr lang="en-US" smtClean="0"/>
              <a:t>2/9/23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8075E-4F3B-BA45-B60A-D6274825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8B5D0-9FF3-F94A-8676-5A6CD3F3E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17AE-BBB3-3940-859D-62F79B370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8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D50FE-A58D-0F4B-AB74-2071C22A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F0507-3B3E-9043-AD78-CDD728AEB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24DF4-3421-3C49-BD89-2689C5AF5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5130B-E967-424D-8F33-DA7D42D2883E}" type="datetimeFigureOut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E11A2-114E-0148-9E58-B9209EC67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BE720-1A06-9C47-88EB-DB3892DDA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817AE-BBB3-3940-859D-62F79B370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5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7E2E6-C6CB-0D42-8316-37031F481C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Mosle</a:t>
            </a:r>
            <a:r>
              <a:rPr lang="en-US" dirty="0"/>
              <a:t> Field</a:t>
            </a:r>
            <a:br>
              <a:rPr lang="en-US" dirty="0"/>
            </a:br>
            <a:r>
              <a:rPr lang="en-US" dirty="0"/>
              <a:t>Recreation Committee</a:t>
            </a:r>
            <a:br>
              <a:rPr lang="en-US" dirty="0"/>
            </a:br>
            <a:r>
              <a:rPr lang="en-US" dirty="0"/>
              <a:t>Neighbors of </a:t>
            </a:r>
            <a:r>
              <a:rPr lang="en-US" dirty="0" err="1"/>
              <a:t>Mosle</a:t>
            </a:r>
            <a:r>
              <a:rPr lang="en-US" dirty="0"/>
              <a:t> Meeting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BBE096-6A0C-7640-9FAD-7F65B975D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1111"/>
            <a:ext cx="9144000" cy="1655762"/>
          </a:xfrm>
        </p:spPr>
        <p:txBody>
          <a:bodyPr/>
          <a:lstStyle/>
          <a:p>
            <a:r>
              <a:rPr lang="en-US" dirty="0"/>
              <a:t>February 9, 2023</a:t>
            </a:r>
          </a:p>
        </p:txBody>
      </p:sp>
    </p:spTree>
    <p:extLst>
      <p:ext uri="{BB962C8B-B14F-4D97-AF65-F5344CB8AC3E}">
        <p14:creationId xmlns:p14="http://schemas.microsoft.com/office/powerpoint/2010/main" val="1729372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4EEC-2446-DA4A-99D7-6D6C3AE3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Finances – Parking Lot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E7138-531A-6349-B651-6AE546B0A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24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Total Project Cost: 180,000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Down Payment: $9,000</a:t>
            </a:r>
          </a:p>
          <a:p>
            <a:pPr marL="0" indent="0">
              <a:buNone/>
            </a:pPr>
            <a:r>
              <a:rPr lang="en-US" dirty="0"/>
              <a:t>Issued Debt: $171,000</a:t>
            </a:r>
          </a:p>
          <a:p>
            <a:pPr marL="0" indent="0">
              <a:buNone/>
            </a:pPr>
            <a:r>
              <a:rPr lang="en-US" dirty="0"/>
              <a:t>Interest Rate: 3.500% over 10 years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Debt payments approximately $20,000 per year</a:t>
            </a:r>
          </a:p>
        </p:txBody>
      </p:sp>
    </p:spTree>
    <p:extLst>
      <p:ext uri="{BB962C8B-B14F-4D97-AF65-F5344CB8AC3E}">
        <p14:creationId xmlns:p14="http://schemas.microsoft.com/office/powerpoint/2010/main" val="3445502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4EEC-2446-DA4A-99D7-6D6C3AE3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Traffic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E7138-531A-6349-B651-6AE546B0A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240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b="1" dirty="0"/>
              <a:t>Possibility to have a Baseball and Football Game at the same time. </a:t>
            </a:r>
          </a:p>
          <a:p>
            <a:r>
              <a:rPr lang="en-US" sz="2600" dirty="0"/>
              <a:t>These will have to be scheduled and approved </a:t>
            </a:r>
          </a:p>
          <a:p>
            <a:r>
              <a:rPr lang="en-US" sz="2600" dirty="0"/>
              <a:t>We will attempt to minimize overlap</a:t>
            </a:r>
          </a:p>
          <a:p>
            <a:r>
              <a:rPr lang="en-US" sz="2600" dirty="0"/>
              <a:t>Currently there is a baseball field and football field – field capacity is not being increased</a:t>
            </a:r>
          </a:p>
          <a:p>
            <a:r>
              <a:rPr lang="en-US" sz="2600" dirty="0"/>
              <a:t>Plan to have gaps between practices and games; as well as a staggered schedule</a:t>
            </a:r>
          </a:p>
          <a:p>
            <a:endParaRPr lang="en-US" sz="2600" dirty="0"/>
          </a:p>
          <a:p>
            <a:pPr marL="0" indent="0">
              <a:buNone/>
            </a:pPr>
            <a:r>
              <a:rPr lang="en-US" sz="2600" b="1" dirty="0"/>
              <a:t>Baseball:</a:t>
            </a:r>
          </a:p>
          <a:p>
            <a:r>
              <a:rPr lang="en-US" sz="2600" dirty="0"/>
              <a:t>20-25 cars max per game</a:t>
            </a:r>
          </a:p>
          <a:p>
            <a:r>
              <a:rPr lang="en-US" sz="2600" dirty="0"/>
              <a:t>18-20 cars average per game</a:t>
            </a:r>
          </a:p>
          <a:p>
            <a:pPr marL="0" indent="0">
              <a:buNone/>
            </a:pPr>
            <a:r>
              <a:rPr lang="en-US" sz="2600" b="1" dirty="0"/>
              <a:t>Football:</a:t>
            </a:r>
          </a:p>
          <a:p>
            <a:r>
              <a:rPr lang="en-US" sz="2600" dirty="0"/>
              <a:t>40  cars max per game</a:t>
            </a:r>
          </a:p>
          <a:p>
            <a:r>
              <a:rPr lang="en-US" sz="2600" dirty="0"/>
              <a:t>30 cars average per game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192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4EEC-2446-DA4A-99D7-6D6C3AE3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Environmental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E7138-531A-6349-B651-6AE546B0A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24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We are looking into the possibility of having the lights powered by Solar</a:t>
            </a:r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r>
              <a:rPr lang="en-US" sz="2600" dirty="0"/>
              <a:t>Regardless of solar installation, lights are still being used.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Currently 8-10 Diesel Powered light towers are being used up to three times per week for hours. </a:t>
            </a:r>
          </a:p>
        </p:txBody>
      </p:sp>
    </p:spTree>
    <p:extLst>
      <p:ext uri="{BB962C8B-B14F-4D97-AF65-F5344CB8AC3E}">
        <p14:creationId xmlns:p14="http://schemas.microsoft.com/office/powerpoint/2010/main" val="138603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4EEC-2446-DA4A-99D7-6D6C3AE3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E7138-531A-6349-B651-6AE546B0A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2019 – Upon my arrival in Mendham this was one of the first requests that came up at a facilities meeting</a:t>
            </a:r>
          </a:p>
          <a:p>
            <a:r>
              <a:rPr lang="en-US" dirty="0"/>
              <a:t>2020 – Pandemic put the plan on pause</a:t>
            </a:r>
          </a:p>
          <a:p>
            <a:r>
              <a:rPr lang="en-US" dirty="0"/>
              <a:t>2021 – Conversations restarted with the sports leagues</a:t>
            </a:r>
          </a:p>
          <a:p>
            <a:r>
              <a:rPr lang="en-US" dirty="0"/>
              <a:t>January 2022 – Meeting with sports leagues to discuss needs</a:t>
            </a:r>
          </a:p>
          <a:p>
            <a:r>
              <a:rPr lang="en-US" dirty="0"/>
              <a:t>March 2022 – Inclusion in Capital Budget to do a Site Study</a:t>
            </a:r>
          </a:p>
          <a:p>
            <a:r>
              <a:rPr lang="en-US" dirty="0"/>
              <a:t>April 2022 – Field Usage Survey Completed</a:t>
            </a:r>
          </a:p>
          <a:p>
            <a:r>
              <a:rPr lang="en-US" dirty="0"/>
              <a:t>October 2022 – TC approves moving forward with Site Study</a:t>
            </a:r>
          </a:p>
          <a:p>
            <a:r>
              <a:rPr lang="en-US" dirty="0"/>
              <a:t>January 2023 – Recreation Committee Delivers Proposal to Township Committee</a:t>
            </a:r>
          </a:p>
        </p:txBody>
      </p:sp>
    </p:spTree>
    <p:extLst>
      <p:ext uri="{BB962C8B-B14F-4D97-AF65-F5344CB8AC3E}">
        <p14:creationId xmlns:p14="http://schemas.microsoft.com/office/powerpoint/2010/main" val="3089727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4EEC-2446-DA4A-99D7-6D6C3AE3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Why </a:t>
            </a:r>
            <a:r>
              <a:rPr lang="en-US" b="1" i="1" dirty="0" err="1"/>
              <a:t>Mosle</a:t>
            </a:r>
            <a:endParaRPr lang="en-US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E7138-531A-6349-B651-6AE546B0A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2920"/>
            <a:ext cx="10515600" cy="49499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b="1" dirty="0"/>
              <a:t>India Brook</a:t>
            </a:r>
          </a:p>
          <a:p>
            <a:pPr rtl="0" fontAlgn="base"/>
            <a:r>
              <a:rPr lang="en-US" sz="2400" dirty="0"/>
              <a:t>W</a:t>
            </a:r>
            <a:r>
              <a:rPr lang="en-US" sz="2400" dirty="0">
                <a:effectLst/>
              </a:rPr>
              <a:t>e are looking to light for football and baseball. No baseball there. Plus installing irrigation at India Brook will be more expensive than at </a:t>
            </a:r>
            <a:r>
              <a:rPr lang="en-US" sz="2400" dirty="0" err="1">
                <a:effectLst/>
              </a:rPr>
              <a:t>Mosle</a:t>
            </a:r>
            <a:r>
              <a:rPr lang="en-US" sz="2400" dirty="0">
                <a:effectLst/>
              </a:rPr>
              <a:t>.</a:t>
            </a:r>
            <a:endParaRPr lang="en-US" sz="2400" dirty="0"/>
          </a:p>
          <a:p>
            <a:pPr rtl="0" fontAlgn="base"/>
            <a:endParaRPr lang="en-US" sz="2600" b="1" dirty="0"/>
          </a:p>
          <a:p>
            <a:pPr marL="0" indent="0">
              <a:buNone/>
            </a:pPr>
            <a:r>
              <a:rPr lang="en-US" sz="2600" b="1" dirty="0"/>
              <a:t>Ralston</a:t>
            </a:r>
          </a:p>
          <a:p>
            <a:pPr rtl="0" fontAlgn="base"/>
            <a:r>
              <a:rPr lang="en-US" sz="2200" dirty="0">
                <a:effectLst/>
              </a:rPr>
              <a:t>Higher Number of homes affected – there is not natural division</a:t>
            </a:r>
          </a:p>
          <a:p>
            <a:pPr rtl="0" fontAlgn="base"/>
            <a:r>
              <a:rPr lang="en-US" sz="2200" dirty="0">
                <a:effectLst/>
              </a:rPr>
              <a:t>Not enough parking</a:t>
            </a:r>
          </a:p>
          <a:p>
            <a:pPr rtl="0" fontAlgn="base"/>
            <a:r>
              <a:rPr lang="en-US" sz="2200" dirty="0">
                <a:effectLst/>
              </a:rPr>
              <a:t>Wouldn’t light a football field. Ralston is used by soccer, not football. Having a well irrigated field is arguable more important for soccer than football </a:t>
            </a:r>
          </a:p>
          <a:p>
            <a:pPr rtl="0" fontAlgn="base"/>
            <a:endParaRPr lang="en-US" sz="2600" b="1" dirty="0"/>
          </a:p>
          <a:p>
            <a:pPr marL="0" indent="0">
              <a:buNone/>
            </a:pPr>
            <a:r>
              <a:rPr lang="en-US" sz="2600" b="1" dirty="0"/>
              <a:t>Meadowood/Mt. Pleasant/</a:t>
            </a:r>
            <a:r>
              <a:rPr lang="en-US" sz="2600" b="1" dirty="0" err="1"/>
              <a:t>Wysong</a:t>
            </a:r>
            <a:r>
              <a:rPr lang="en-US" sz="2600" b="1" dirty="0"/>
              <a:t>/Pitney </a:t>
            </a:r>
          </a:p>
          <a:p>
            <a:r>
              <a:rPr lang="en-US" sz="2400" dirty="0"/>
              <a:t>Infrastructure is not there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Middle School</a:t>
            </a:r>
          </a:p>
          <a:p>
            <a:r>
              <a:rPr lang="en-US" sz="2400" dirty="0"/>
              <a:t>This is a Board of Ed property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411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A1BF5230-BC69-884F-8A25-92F68BB30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9425940" cy="6320924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996FC8-ABDE-7D4C-AE30-2C3C28B5D139}"/>
              </a:ext>
            </a:extLst>
          </p:cNvPr>
          <p:cNvSpPr/>
          <p:nvPr/>
        </p:nvSpPr>
        <p:spPr>
          <a:xfrm>
            <a:off x="3456949" y="1671935"/>
            <a:ext cx="12395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1 - Football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0DC4DD-BD95-ED4D-A0D2-11916D98DBD8}"/>
              </a:ext>
            </a:extLst>
          </p:cNvPr>
          <p:cNvSpPr/>
          <p:nvPr/>
        </p:nvSpPr>
        <p:spPr>
          <a:xfrm>
            <a:off x="3456949" y="4816733"/>
            <a:ext cx="120417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Baseball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0218C7-CA07-E94E-99F6-D6DDEA9B3414}"/>
              </a:ext>
            </a:extLst>
          </p:cNvPr>
          <p:cNvSpPr/>
          <p:nvPr/>
        </p:nvSpPr>
        <p:spPr>
          <a:xfrm>
            <a:off x="5445042" y="3340921"/>
            <a:ext cx="174919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 Multi Purpose</a:t>
            </a:r>
          </a:p>
        </p:txBody>
      </p:sp>
    </p:spTree>
    <p:extLst>
      <p:ext uri="{BB962C8B-B14F-4D97-AF65-F5344CB8AC3E}">
        <p14:creationId xmlns:p14="http://schemas.microsoft.com/office/powerpoint/2010/main" val="2204118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4EEC-2446-DA4A-99D7-6D6C3AE3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Proposal – From Engineer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E7138-531A-6349-B651-6AE546B0A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b="1" dirty="0"/>
              <a:t>Base Proposal</a:t>
            </a:r>
          </a:p>
          <a:p>
            <a:r>
              <a:rPr lang="en-US" sz="2600" dirty="0"/>
              <a:t>Electrical Service – $40,000</a:t>
            </a:r>
          </a:p>
          <a:p>
            <a:r>
              <a:rPr lang="en-US" sz="2600" dirty="0"/>
              <a:t>Parking Lot Lights – $140,000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b="1" dirty="0"/>
              <a:t>Football Field</a:t>
            </a:r>
          </a:p>
          <a:p>
            <a:r>
              <a:rPr lang="en-US" sz="2600" dirty="0"/>
              <a:t>Field Improvements – $305,650</a:t>
            </a:r>
          </a:p>
          <a:p>
            <a:r>
              <a:rPr lang="en-US" sz="2600" dirty="0"/>
              <a:t>Lights – $420,000</a:t>
            </a:r>
          </a:p>
          <a:p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Turf - $1,303,650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B0D14F-6739-3C47-8FB1-3AA57D0A6006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Baseball Field </a:t>
            </a:r>
          </a:p>
          <a:p>
            <a:r>
              <a:rPr lang="en-US" dirty="0"/>
              <a:t>Field Improvements - $129,800</a:t>
            </a:r>
          </a:p>
          <a:p>
            <a:r>
              <a:rPr lang="en-US" dirty="0"/>
              <a:t>Lights - $280,000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Multi Purpose Field</a:t>
            </a:r>
          </a:p>
          <a:p>
            <a:r>
              <a:rPr lang="en-US" dirty="0"/>
              <a:t>Field Improvements – $306,650</a:t>
            </a:r>
          </a:p>
          <a:p>
            <a:r>
              <a:rPr lang="en-US" dirty="0"/>
              <a:t>Lights - $450,000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New Parking Lot</a:t>
            </a:r>
          </a:p>
          <a:p>
            <a:r>
              <a:rPr lang="en-US" dirty="0"/>
              <a:t>$414,000</a:t>
            </a:r>
          </a:p>
        </p:txBody>
      </p:sp>
    </p:spTree>
    <p:extLst>
      <p:ext uri="{BB962C8B-B14F-4D97-AF65-F5344CB8AC3E}">
        <p14:creationId xmlns:p14="http://schemas.microsoft.com/office/powerpoint/2010/main" val="1481805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4EEC-2446-DA4A-99D7-6D6C3AE3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Discussions with Sports Leagues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E7138-531A-6349-B651-6AE546B0A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35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4EEC-2446-DA4A-99D7-6D6C3AE3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Recreation Committee Proposal (Highlighted)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E7138-531A-6349-B651-6AE546B0A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b="1" dirty="0">
                <a:highlight>
                  <a:srgbClr val="FFFF00"/>
                </a:highlight>
              </a:rPr>
              <a:t>Base Proposal</a:t>
            </a:r>
          </a:p>
          <a:p>
            <a:r>
              <a:rPr lang="en-US" sz="2600" dirty="0">
                <a:highlight>
                  <a:srgbClr val="FFFF00"/>
                </a:highlight>
              </a:rPr>
              <a:t>Electrical Service – $20,000</a:t>
            </a:r>
          </a:p>
          <a:p>
            <a:r>
              <a:rPr lang="en-US" sz="2600" dirty="0">
                <a:highlight>
                  <a:srgbClr val="FFFF00"/>
                </a:highlight>
              </a:rPr>
              <a:t>Parking Lot Lights – $140,000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b="1" dirty="0"/>
              <a:t>Football Field</a:t>
            </a:r>
          </a:p>
          <a:p>
            <a:r>
              <a:rPr lang="en-US" sz="2600" dirty="0">
                <a:highlight>
                  <a:srgbClr val="FFFF00"/>
                </a:highlight>
              </a:rPr>
              <a:t>Lighting – $420,000</a:t>
            </a:r>
          </a:p>
          <a:p>
            <a:r>
              <a:rPr lang="en-US" sz="2600" dirty="0"/>
              <a:t>Field Improvements – $305,650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B0D14F-6739-3C47-8FB1-3AA57D0A6006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Baseball Field </a:t>
            </a:r>
          </a:p>
          <a:p>
            <a:r>
              <a:rPr lang="en-US" dirty="0"/>
              <a:t>Field Improvements - $129,800</a:t>
            </a:r>
          </a:p>
          <a:p>
            <a:r>
              <a:rPr lang="en-US" dirty="0">
                <a:highlight>
                  <a:srgbClr val="FFFF00"/>
                </a:highlight>
              </a:rPr>
              <a:t>Lights - $280,000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Multi Purpose Field</a:t>
            </a:r>
          </a:p>
          <a:p>
            <a:r>
              <a:rPr lang="en-US" dirty="0"/>
              <a:t>Field Improvements – $306,650</a:t>
            </a:r>
          </a:p>
          <a:p>
            <a:r>
              <a:rPr lang="en-US" dirty="0"/>
              <a:t>Lights - $450,000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New Parking Lot</a:t>
            </a:r>
          </a:p>
          <a:p>
            <a:r>
              <a:rPr lang="en-US" dirty="0"/>
              <a:t>$414,000</a:t>
            </a:r>
          </a:p>
        </p:txBody>
      </p:sp>
    </p:spTree>
    <p:extLst>
      <p:ext uri="{BB962C8B-B14F-4D97-AF65-F5344CB8AC3E}">
        <p14:creationId xmlns:p14="http://schemas.microsoft.com/office/powerpoint/2010/main" val="159473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4EEC-2446-DA4A-99D7-6D6C3AE3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Recreation Committee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E7138-531A-6349-B651-6AE546B0A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FF0000"/>
                </a:solidFill>
              </a:rPr>
              <a:t>$180,000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100% Township Responsibility</a:t>
            </a:r>
          </a:p>
          <a:p>
            <a:pPr marL="0" indent="0">
              <a:buNone/>
            </a:pPr>
            <a:r>
              <a:rPr lang="en-US" sz="2200" b="1" dirty="0"/>
              <a:t>Base Proposal</a:t>
            </a:r>
          </a:p>
          <a:p>
            <a:r>
              <a:rPr lang="en-US" sz="2200" dirty="0"/>
              <a:t>Electrical Service – $40,000</a:t>
            </a:r>
          </a:p>
          <a:p>
            <a:r>
              <a:rPr lang="en-US" sz="2200" dirty="0"/>
              <a:t>Parking Lot Lights – $140,000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b="1" dirty="0">
                <a:solidFill>
                  <a:srgbClr val="FF0000"/>
                </a:solidFill>
              </a:rPr>
              <a:t>$700,000 </a:t>
            </a:r>
          </a:p>
          <a:p>
            <a:pPr marL="0" indent="0">
              <a:buNone/>
            </a:pPr>
            <a:r>
              <a:rPr lang="en-US" sz="2200" b="1" i="1" dirty="0">
                <a:solidFill>
                  <a:srgbClr val="FF0000"/>
                </a:solidFill>
              </a:rPr>
              <a:t>50% Township Responsibility and 50% Sports Leagues Responsibility/Fundraising</a:t>
            </a:r>
          </a:p>
          <a:p>
            <a:pPr marL="0" indent="0">
              <a:buNone/>
            </a:pPr>
            <a:r>
              <a:rPr lang="en-US" sz="2200" b="1" dirty="0"/>
              <a:t>Football Field</a:t>
            </a:r>
          </a:p>
          <a:p>
            <a:r>
              <a:rPr lang="en-US" sz="2200" dirty="0"/>
              <a:t>Lighting – $420,000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/>
              <a:t>Baseball Field </a:t>
            </a:r>
          </a:p>
          <a:p>
            <a:r>
              <a:rPr lang="en-US" sz="2200" dirty="0"/>
              <a:t>Lights - $280,000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564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4EEC-2446-DA4A-99D7-6D6C3AE3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Finances – Lights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E7138-531A-6349-B651-6AE546B0A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240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/>
              <a:t>Total Project Cost: 700,000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Down Payment: $35,000</a:t>
            </a:r>
          </a:p>
          <a:p>
            <a:pPr marL="0" indent="0">
              <a:buNone/>
            </a:pPr>
            <a:r>
              <a:rPr lang="en-US" dirty="0"/>
              <a:t>Issued Debt: $665,000</a:t>
            </a:r>
          </a:p>
          <a:p>
            <a:pPr marL="0" indent="0">
              <a:buNone/>
            </a:pPr>
            <a:r>
              <a:rPr lang="en-US" dirty="0"/>
              <a:t>Interest Rate: 3.500% over 10 years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Debt payments between 70,000 and 80,000 per year to be split</a:t>
            </a:r>
          </a:p>
          <a:p>
            <a:r>
              <a:rPr lang="en-US" dirty="0"/>
              <a:t>50% by Township</a:t>
            </a:r>
          </a:p>
          <a:p>
            <a:r>
              <a:rPr lang="en-US" dirty="0"/>
              <a:t>50% by Sports Leagues</a:t>
            </a:r>
          </a:p>
        </p:txBody>
      </p:sp>
    </p:spTree>
    <p:extLst>
      <p:ext uri="{BB962C8B-B14F-4D97-AF65-F5344CB8AC3E}">
        <p14:creationId xmlns:p14="http://schemas.microsoft.com/office/powerpoint/2010/main" val="1525776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584</Words>
  <Application>Microsoft Macintosh PowerPoint</Application>
  <PresentationFormat>Widescreen</PresentationFormat>
  <Paragraphs>118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Mosle Field Recreation Committee Neighbors of Mosle Meeting </vt:lpstr>
      <vt:lpstr>History</vt:lpstr>
      <vt:lpstr>Why Mosle</vt:lpstr>
      <vt:lpstr>PowerPoint Presentation</vt:lpstr>
      <vt:lpstr>Proposal – From Engineer</vt:lpstr>
      <vt:lpstr>Discussions with Sports Leagues</vt:lpstr>
      <vt:lpstr>Recreation Committee Proposal (Highlighted) </vt:lpstr>
      <vt:lpstr>Recreation Committee Proposal</vt:lpstr>
      <vt:lpstr>Finances – Lights </vt:lpstr>
      <vt:lpstr>Finances – Parking Lot </vt:lpstr>
      <vt:lpstr>Traffic Impact</vt:lpstr>
      <vt:lpstr>Environmental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Mosle Field Recreation Committee Proposal</dc:title>
  <dc:creator>David Guida, Jr.</dc:creator>
  <cp:lastModifiedBy>David Guida, Jr.</cp:lastModifiedBy>
  <cp:revision>7</cp:revision>
  <dcterms:created xsi:type="dcterms:W3CDTF">2023-01-23T15:11:02Z</dcterms:created>
  <dcterms:modified xsi:type="dcterms:W3CDTF">2023-02-09T18:38:34Z</dcterms:modified>
</cp:coreProperties>
</file>