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3" r:id="rId4"/>
    <p:sldId id="276" r:id="rId5"/>
    <p:sldId id="258" r:id="rId6"/>
    <p:sldId id="269" r:id="rId7"/>
    <p:sldId id="266" r:id="rId8"/>
    <p:sldId id="267" r:id="rId9"/>
    <p:sldId id="259" r:id="rId10"/>
    <p:sldId id="264" r:id="rId11"/>
    <p:sldId id="260" r:id="rId12"/>
    <p:sldId id="261" r:id="rId13"/>
    <p:sldId id="265" r:id="rId14"/>
    <p:sldId id="273" r:id="rId15"/>
    <p:sldId id="262" r:id="rId16"/>
    <p:sldId id="275"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54" d="100"/>
          <a:sy n="154" d="100"/>
        </p:scale>
        <p:origin x="534"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2m.com\shares\projects\MENT%20(Mendham%20Twp)\MENT2003-Master%20Plan\01-Tasks\Research\Bldg%20Permits%20since%20200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Corbel" panose="020B0503020204020204" pitchFamily="34" charset="0"/>
                <a:ea typeface="+mn-ea"/>
                <a:cs typeface="+mn-cs"/>
              </a:defRPr>
            </a:pPr>
            <a:r>
              <a:rPr lang="en-US" sz="1100" b="1" dirty="0">
                <a:solidFill>
                  <a:schemeClr val="tx1"/>
                </a:solidFill>
                <a:latin typeface="Times New Roman" panose="02020603050405020304" pitchFamily="18" charset="0"/>
                <a:cs typeface="Times New Roman" panose="02020603050405020304" pitchFamily="18" charset="0"/>
              </a:rPr>
              <a:t>Mendham</a:t>
            </a:r>
            <a:r>
              <a:rPr lang="en-US" sz="1100" b="1" baseline="0" dirty="0">
                <a:solidFill>
                  <a:schemeClr val="tx1"/>
                </a:solidFill>
                <a:latin typeface="Times New Roman" panose="02020603050405020304" pitchFamily="18" charset="0"/>
                <a:cs typeface="Times New Roman" panose="02020603050405020304" pitchFamily="18" charset="0"/>
              </a:rPr>
              <a:t> Township</a:t>
            </a:r>
            <a:r>
              <a:rPr lang="en-US" sz="1100" b="1" dirty="0">
                <a:solidFill>
                  <a:schemeClr val="tx1"/>
                </a:solidFill>
                <a:latin typeface="Times New Roman" panose="02020603050405020304" pitchFamily="18" charset="0"/>
                <a:cs typeface="Times New Roman" panose="02020603050405020304" pitchFamily="18" charset="0"/>
              </a:rPr>
              <a:t> Age Pyramid - 2018</a:t>
            </a:r>
          </a:p>
        </c:rich>
      </c:tx>
      <c:layout>
        <c:manualLayout>
          <c:xMode val="edge"/>
          <c:yMode val="edge"/>
          <c:x val="0.30459166161922069"/>
          <c:y val="4.0324869374961513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Corbel" panose="020B0503020204020204" pitchFamily="34" charset="0"/>
              <a:ea typeface="+mn-ea"/>
              <a:cs typeface="+mn-cs"/>
            </a:defRPr>
          </a:pPr>
          <a:endParaRPr lang="en-US"/>
        </a:p>
      </c:txPr>
    </c:title>
    <c:autoTitleDeleted val="0"/>
    <c:plotArea>
      <c:layout>
        <c:manualLayout>
          <c:layoutTarget val="inner"/>
          <c:xMode val="edge"/>
          <c:yMode val="edge"/>
          <c:x val="0.14094880678877547"/>
          <c:y val="0.14772609991547667"/>
          <c:w val="0.82396715995462899"/>
          <c:h val="0.72212309266426444"/>
        </c:manualLayout>
      </c:layout>
      <c:barChart>
        <c:barDir val="bar"/>
        <c:grouping val="clustered"/>
        <c:varyColors val="0"/>
        <c:ser>
          <c:idx val="0"/>
          <c:order val="0"/>
          <c:tx>
            <c:strRef>
              <c:f>Age!$M$19</c:f>
              <c:strCache>
                <c:ptCount val="1"/>
                <c:pt idx="0">
                  <c:v>Male</c:v>
                </c:pt>
              </c:strCache>
            </c:strRef>
          </c:tx>
          <c:spPr>
            <a:solidFill>
              <a:schemeClr val="bg1">
                <a:lumMod val="75000"/>
              </a:schemeClr>
            </a:solidFill>
            <a:ln cap="rnd" cmpd="sng">
              <a:solidFill>
                <a:schemeClr val="tx1"/>
              </a:solidFill>
              <a:miter lim="800000"/>
            </a:ln>
            <a:effectLst/>
          </c:spPr>
          <c:invertIfNegative val="0"/>
          <c:dLbls>
            <c:dLbl>
              <c:idx val="0"/>
              <c:tx>
                <c:rich>
                  <a:bodyPr/>
                  <a:lstStyle/>
                  <a:p>
                    <a:r>
                      <a:rPr lang="en-US" dirty="0"/>
                      <a:t>198</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F36-4F63-9AD4-C9B415894F82}"/>
                </c:ext>
              </c:extLst>
            </c:dLbl>
            <c:dLbl>
              <c:idx val="1"/>
              <c:tx>
                <c:rich>
                  <a:bodyPr/>
                  <a:lstStyle/>
                  <a:p>
                    <a:r>
                      <a:rPr lang="en-US" dirty="0"/>
                      <a:t>182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F36-4F63-9AD4-C9B415894F82}"/>
                </c:ext>
              </c:extLst>
            </c:dLbl>
            <c:dLbl>
              <c:idx val="2"/>
              <c:tx>
                <c:rich>
                  <a:bodyPr/>
                  <a:lstStyle/>
                  <a:p>
                    <a:r>
                      <a:rPr lang="en-US" dirty="0"/>
                      <a:t>234</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F36-4F63-9AD4-C9B415894F82}"/>
                </c:ext>
              </c:extLst>
            </c:dLbl>
            <c:dLbl>
              <c:idx val="3"/>
              <c:tx>
                <c:rich>
                  <a:bodyPr/>
                  <a:lstStyle/>
                  <a:p>
                    <a:r>
                      <a:rPr lang="en-US" dirty="0"/>
                      <a:t>126</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F36-4F63-9AD4-C9B415894F82}"/>
                </c:ext>
              </c:extLst>
            </c:dLbl>
            <c:dLbl>
              <c:idx val="4"/>
              <c:tx>
                <c:rich>
                  <a:bodyPr/>
                  <a:lstStyle/>
                  <a:p>
                    <a:r>
                      <a:rPr lang="en-US" dirty="0"/>
                      <a:t>186</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F36-4F63-9AD4-C9B415894F82}"/>
                </c:ext>
              </c:extLst>
            </c:dLbl>
            <c:dLbl>
              <c:idx val="5"/>
              <c:tx>
                <c:rich>
                  <a:bodyPr/>
                  <a:lstStyle/>
                  <a:p>
                    <a:r>
                      <a:rPr lang="en-US" dirty="0"/>
                      <a:t>188</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F36-4F63-9AD4-C9B415894F82}"/>
                </c:ext>
              </c:extLst>
            </c:dLbl>
            <c:dLbl>
              <c:idx val="6"/>
              <c:tx>
                <c:rich>
                  <a:bodyPr/>
                  <a:lstStyle/>
                  <a:p>
                    <a:r>
                      <a:rPr lang="en-US" dirty="0"/>
                      <a:t>346</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F36-4F63-9AD4-C9B415894F82}"/>
                </c:ext>
              </c:extLst>
            </c:dLbl>
            <c:dLbl>
              <c:idx val="7"/>
              <c:tx>
                <c:rich>
                  <a:bodyPr/>
                  <a:lstStyle/>
                  <a:p>
                    <a:r>
                      <a:rPr lang="en-US" dirty="0"/>
                      <a:t>543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F36-4F63-9AD4-C9B415894F82}"/>
                </c:ext>
              </c:extLst>
            </c:dLbl>
            <c:dLbl>
              <c:idx val="8"/>
              <c:tx>
                <c:rich>
                  <a:bodyPr/>
                  <a:lstStyle/>
                  <a:p>
                    <a:r>
                      <a:rPr lang="en-US" dirty="0"/>
                      <a:t>505</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F36-4F63-9AD4-C9B415894F82}"/>
                </c:ext>
              </c:extLst>
            </c:dLbl>
            <c:dLbl>
              <c:idx val="9"/>
              <c:tx>
                <c:rich>
                  <a:bodyPr/>
                  <a:lstStyle/>
                  <a:p>
                    <a:r>
                      <a:rPr lang="en-US" dirty="0"/>
                      <a:t>355</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F36-4F63-9AD4-C9B415894F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Age!$L$20:$L$29</c:f>
              <c:strCache>
                <c:ptCount val="10"/>
                <c:pt idx="0">
                  <c:v>Under 5</c:v>
                </c:pt>
                <c:pt idx="1">
                  <c:v>5-9</c:v>
                </c:pt>
                <c:pt idx="2">
                  <c:v>10-14</c:v>
                </c:pt>
                <c:pt idx="3">
                  <c:v>15-19</c:v>
                </c:pt>
                <c:pt idx="4">
                  <c:v>20-24</c:v>
                </c:pt>
                <c:pt idx="5">
                  <c:v>25-34</c:v>
                </c:pt>
                <c:pt idx="6">
                  <c:v>35-44</c:v>
                </c:pt>
                <c:pt idx="7">
                  <c:v>45-54</c:v>
                </c:pt>
                <c:pt idx="8">
                  <c:v>55-64</c:v>
                </c:pt>
                <c:pt idx="9">
                  <c:v>65 &amp; Over</c:v>
                </c:pt>
              </c:strCache>
            </c:strRef>
          </c:cat>
          <c:val>
            <c:numRef>
              <c:f>Age!$M$20:$M$29</c:f>
              <c:numCache>
                <c:formatCode>#,##0</c:formatCode>
                <c:ptCount val="10"/>
                <c:pt idx="0">
                  <c:v>-198</c:v>
                </c:pt>
                <c:pt idx="1">
                  <c:v>-182</c:v>
                </c:pt>
                <c:pt idx="2">
                  <c:v>-234</c:v>
                </c:pt>
                <c:pt idx="3">
                  <c:v>-126</c:v>
                </c:pt>
                <c:pt idx="4">
                  <c:v>-186</c:v>
                </c:pt>
                <c:pt idx="5">
                  <c:v>-188</c:v>
                </c:pt>
                <c:pt idx="6">
                  <c:v>-346</c:v>
                </c:pt>
                <c:pt idx="7">
                  <c:v>-543</c:v>
                </c:pt>
                <c:pt idx="8">
                  <c:v>-505</c:v>
                </c:pt>
                <c:pt idx="9">
                  <c:v>-355</c:v>
                </c:pt>
              </c:numCache>
            </c:numRef>
          </c:val>
          <c:extLst>
            <c:ext xmlns:c16="http://schemas.microsoft.com/office/drawing/2014/chart" uri="{C3380CC4-5D6E-409C-BE32-E72D297353CC}">
              <c16:uniqueId val="{0000000A-FF36-4F63-9AD4-C9B415894F82}"/>
            </c:ext>
          </c:extLst>
        </c:ser>
        <c:ser>
          <c:idx val="1"/>
          <c:order val="1"/>
          <c:tx>
            <c:strRef>
              <c:f>Age!$N$19</c:f>
              <c:strCache>
                <c:ptCount val="1"/>
                <c:pt idx="0">
                  <c:v>Female</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Age!$L$20:$L$29</c:f>
              <c:strCache>
                <c:ptCount val="10"/>
                <c:pt idx="0">
                  <c:v>Under 5</c:v>
                </c:pt>
                <c:pt idx="1">
                  <c:v>5-9</c:v>
                </c:pt>
                <c:pt idx="2">
                  <c:v>10-14</c:v>
                </c:pt>
                <c:pt idx="3">
                  <c:v>15-19</c:v>
                </c:pt>
                <c:pt idx="4">
                  <c:v>20-24</c:v>
                </c:pt>
                <c:pt idx="5">
                  <c:v>25-34</c:v>
                </c:pt>
                <c:pt idx="6">
                  <c:v>35-44</c:v>
                </c:pt>
                <c:pt idx="7">
                  <c:v>45-54</c:v>
                </c:pt>
                <c:pt idx="8">
                  <c:v>55-64</c:v>
                </c:pt>
                <c:pt idx="9">
                  <c:v>65 &amp; Over</c:v>
                </c:pt>
              </c:strCache>
            </c:strRef>
          </c:cat>
          <c:val>
            <c:numRef>
              <c:f>Age!$N$20:$N$29</c:f>
              <c:numCache>
                <c:formatCode>#,##0</c:formatCode>
                <c:ptCount val="10"/>
                <c:pt idx="0">
                  <c:v>188</c:v>
                </c:pt>
                <c:pt idx="1">
                  <c:v>252</c:v>
                </c:pt>
                <c:pt idx="2">
                  <c:v>221</c:v>
                </c:pt>
                <c:pt idx="3">
                  <c:v>162</c:v>
                </c:pt>
                <c:pt idx="4">
                  <c:v>150</c:v>
                </c:pt>
                <c:pt idx="5">
                  <c:v>202</c:v>
                </c:pt>
                <c:pt idx="6">
                  <c:v>304</c:v>
                </c:pt>
                <c:pt idx="7">
                  <c:v>576</c:v>
                </c:pt>
                <c:pt idx="8">
                  <c:v>502</c:v>
                </c:pt>
                <c:pt idx="9">
                  <c:v>372</c:v>
                </c:pt>
              </c:numCache>
            </c:numRef>
          </c:val>
          <c:extLst>
            <c:ext xmlns:c16="http://schemas.microsoft.com/office/drawing/2014/chart" uri="{C3380CC4-5D6E-409C-BE32-E72D297353CC}">
              <c16:uniqueId val="{0000000B-FF36-4F63-9AD4-C9B415894F82}"/>
            </c:ext>
          </c:extLst>
        </c:ser>
        <c:dLbls>
          <c:dLblPos val="inBase"/>
          <c:showLegendKey val="0"/>
          <c:showVal val="1"/>
          <c:showCatName val="0"/>
          <c:showSerName val="0"/>
          <c:showPercent val="0"/>
          <c:showBubbleSize val="0"/>
        </c:dLbls>
        <c:gapWidth val="0"/>
        <c:overlap val="100"/>
        <c:axId val="507142592"/>
        <c:axId val="507143376"/>
      </c:barChart>
      <c:valAx>
        <c:axId val="507143376"/>
        <c:scaling>
          <c:orientation val="minMax"/>
          <c:max val="800"/>
          <c:min val="-800"/>
        </c:scaling>
        <c:delete val="0"/>
        <c:axPos val="t"/>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orbel" panose="020B0503020204020204" pitchFamily="34" charset="0"/>
                    <a:ea typeface="+mn-ea"/>
                    <a:cs typeface="+mn-cs"/>
                  </a:defRPr>
                </a:pPr>
                <a:r>
                  <a:rPr lang="en-US" dirty="0">
                    <a:latin typeface="Times New Roman" panose="02020603050405020304" pitchFamily="18" charset="0"/>
                    <a:cs typeface="Times New Roman" panose="02020603050405020304" pitchFamily="18" charset="0"/>
                  </a:rPr>
                  <a:t>Number</a:t>
                </a:r>
              </a:p>
            </c:rich>
          </c:tx>
          <c:layout>
            <c:manualLayout>
              <c:xMode val="edge"/>
              <c:yMode val="edge"/>
              <c:x val="0.51978479675583111"/>
              <c:y val="0.926807909604519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title>
        <c:numFmt formatCode="#,##0;#,##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07142592"/>
        <c:crosses val="max"/>
        <c:crossBetween val="between"/>
        <c:majorUnit val="200"/>
      </c:valAx>
      <c:catAx>
        <c:axId val="507142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Age</a:t>
                </a:r>
              </a:p>
              <a:p>
                <a:pPr>
                  <a:defRPr>
                    <a:latin typeface="Times New Roman" panose="02020603050405020304" pitchFamily="18" charset="0"/>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Class</a:t>
                </a:r>
              </a:p>
            </c:rich>
          </c:tx>
          <c:layout>
            <c:manualLayout>
              <c:xMode val="edge"/>
              <c:yMode val="edge"/>
              <c:x val="1.2425802543912781E-2"/>
              <c:y val="0.4449387361767995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07143376"/>
        <c:crosses val="autoZero"/>
        <c:auto val="1"/>
        <c:lblAlgn val="ctr"/>
        <c:lblOffset val="100"/>
        <c:noMultiLvlLbl val="0"/>
      </c:catAx>
      <c:spPr>
        <a:noFill/>
        <a:ln>
          <a:noFill/>
        </a:ln>
        <a:effectLst/>
      </c:spPr>
    </c:plotArea>
    <c:legend>
      <c:legendPos val="b"/>
      <c:layout>
        <c:manualLayout>
          <c:xMode val="edge"/>
          <c:yMode val="edge"/>
          <c:x val="0.82619395395933637"/>
          <c:y val="0.63029627652475639"/>
          <c:w val="0.10737112187899589"/>
          <c:h val="0.183263045509141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Building Permits &amp; C.O.s 2005-2021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c:f>
              <c:strCache>
                <c:ptCount val="1"/>
                <c:pt idx="0">
                  <c:v>Building Permits</c:v>
                </c:pt>
              </c:strCache>
            </c:strRef>
          </c:tx>
          <c:spPr>
            <a:solidFill>
              <a:schemeClr val="bg2">
                <a:lumMod val="25000"/>
              </a:schemeClr>
            </a:solidFill>
            <a:ln w="571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Summary!$C$3:$C$19</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Summary!$A$3:$A$19</c:f>
              <c:numCache>
                <c:formatCode>General</c:formatCode>
                <c:ptCount val="17"/>
                <c:pt idx="0">
                  <c:v>14</c:v>
                </c:pt>
                <c:pt idx="1">
                  <c:v>3</c:v>
                </c:pt>
                <c:pt idx="2">
                  <c:v>22</c:v>
                </c:pt>
                <c:pt idx="3">
                  <c:v>23</c:v>
                </c:pt>
                <c:pt idx="4">
                  <c:v>15</c:v>
                </c:pt>
                <c:pt idx="5">
                  <c:v>18</c:v>
                </c:pt>
                <c:pt idx="6">
                  <c:v>18</c:v>
                </c:pt>
                <c:pt idx="7">
                  <c:v>17</c:v>
                </c:pt>
                <c:pt idx="8">
                  <c:v>14</c:v>
                </c:pt>
                <c:pt idx="9">
                  <c:v>19</c:v>
                </c:pt>
                <c:pt idx="10">
                  <c:v>12</c:v>
                </c:pt>
                <c:pt idx="11">
                  <c:v>12</c:v>
                </c:pt>
                <c:pt idx="12">
                  <c:v>8</c:v>
                </c:pt>
                <c:pt idx="13">
                  <c:v>10</c:v>
                </c:pt>
                <c:pt idx="14">
                  <c:v>3</c:v>
                </c:pt>
                <c:pt idx="15">
                  <c:v>16</c:v>
                </c:pt>
                <c:pt idx="16">
                  <c:v>9</c:v>
                </c:pt>
              </c:numCache>
            </c:numRef>
          </c:val>
          <c:extLst>
            <c:ext xmlns:c16="http://schemas.microsoft.com/office/drawing/2014/chart" uri="{C3380CC4-5D6E-409C-BE32-E72D297353CC}">
              <c16:uniqueId val="{00000000-B0EE-4D9E-AB73-12855D17F6FE}"/>
            </c:ext>
          </c:extLst>
        </c:ser>
        <c:ser>
          <c:idx val="1"/>
          <c:order val="1"/>
          <c:tx>
            <c:strRef>
              <c:f>Summary!$D$2</c:f>
              <c:strCache>
                <c:ptCount val="1"/>
                <c:pt idx="0">
                  <c:v>C.O.s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Summary!$C$3:$C$19</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Summary!$D$3:$D$19</c:f>
              <c:numCache>
                <c:formatCode>General</c:formatCode>
                <c:ptCount val="17"/>
                <c:pt idx="0">
                  <c:v>2</c:v>
                </c:pt>
                <c:pt idx="1">
                  <c:v>2</c:v>
                </c:pt>
                <c:pt idx="2">
                  <c:v>1</c:v>
                </c:pt>
                <c:pt idx="3">
                  <c:v>3</c:v>
                </c:pt>
                <c:pt idx="4">
                  <c:v>33</c:v>
                </c:pt>
                <c:pt idx="5">
                  <c:v>1</c:v>
                </c:pt>
                <c:pt idx="6">
                  <c:v>1</c:v>
                </c:pt>
                <c:pt idx="7">
                  <c:v>1</c:v>
                </c:pt>
                <c:pt idx="8">
                  <c:v>0</c:v>
                </c:pt>
                <c:pt idx="9">
                  <c:v>2</c:v>
                </c:pt>
                <c:pt idx="10">
                  <c:v>0</c:v>
                </c:pt>
                <c:pt idx="11">
                  <c:v>2</c:v>
                </c:pt>
                <c:pt idx="12">
                  <c:v>0</c:v>
                </c:pt>
                <c:pt idx="13">
                  <c:v>2</c:v>
                </c:pt>
                <c:pt idx="14">
                  <c:v>1</c:v>
                </c:pt>
                <c:pt idx="15">
                  <c:v>1</c:v>
                </c:pt>
                <c:pt idx="16">
                  <c:v>3</c:v>
                </c:pt>
              </c:numCache>
            </c:numRef>
          </c:val>
          <c:extLst>
            <c:ext xmlns:c16="http://schemas.microsoft.com/office/drawing/2014/chart" uri="{C3380CC4-5D6E-409C-BE32-E72D297353CC}">
              <c16:uniqueId val="{00000001-B0EE-4D9E-AB73-12855D17F6FE}"/>
            </c:ext>
          </c:extLst>
        </c:ser>
        <c:dLbls>
          <c:dLblPos val="outEnd"/>
          <c:showLegendKey val="0"/>
          <c:showVal val="1"/>
          <c:showCatName val="0"/>
          <c:showSerName val="0"/>
          <c:showPercent val="0"/>
          <c:showBubbleSize val="0"/>
        </c:dLbls>
        <c:gapWidth val="20"/>
        <c:overlap val="-27"/>
        <c:axId val="123377775"/>
        <c:axId val="123376943"/>
      </c:barChart>
      <c:catAx>
        <c:axId val="1233777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376943"/>
        <c:crosses val="autoZero"/>
        <c:auto val="1"/>
        <c:lblAlgn val="ctr"/>
        <c:lblOffset val="100"/>
        <c:noMultiLvlLbl val="0"/>
      </c:catAx>
      <c:valAx>
        <c:axId val="1233769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Permits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377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466CA-A611-4264-942F-A0172890A61F}"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3D9742D9-EB27-401B-A274-0B4516CD2302}">
      <dgm:prSet/>
      <dgm:spPr/>
      <dgm:t>
        <a:bodyPr/>
        <a:lstStyle/>
        <a:p>
          <a:r>
            <a:rPr lang="en-US" dirty="0"/>
            <a:t>Identify current planning issues and changes</a:t>
          </a:r>
        </a:p>
      </dgm:t>
    </dgm:pt>
    <dgm:pt modelId="{935DEF16-70AF-463C-B1D7-917E2B486D42}" type="parTrans" cxnId="{5731BEB0-AC35-45C6-9FC0-3E69BAFB8D95}">
      <dgm:prSet/>
      <dgm:spPr/>
      <dgm:t>
        <a:bodyPr/>
        <a:lstStyle/>
        <a:p>
          <a:endParaRPr lang="en-US"/>
        </a:p>
      </dgm:t>
    </dgm:pt>
    <dgm:pt modelId="{BA76CD7B-1F8D-4B7F-8B78-323DB0D90D94}" type="sibTrans" cxnId="{5731BEB0-AC35-45C6-9FC0-3E69BAFB8D95}">
      <dgm:prSet phldrT="1" phldr="0"/>
      <dgm:spPr/>
      <dgm:t>
        <a:bodyPr/>
        <a:lstStyle/>
        <a:p>
          <a:r>
            <a:rPr lang="en-US"/>
            <a:t>1</a:t>
          </a:r>
          <a:endParaRPr lang="en-US" dirty="0"/>
        </a:p>
      </dgm:t>
    </dgm:pt>
    <dgm:pt modelId="{4A2FF828-A7C6-4FD5-9734-3111FF8E7A08}">
      <dgm:prSet/>
      <dgm:spPr/>
      <dgm:t>
        <a:bodyPr/>
        <a:lstStyle/>
        <a:p>
          <a:r>
            <a:rPr lang="en-US" dirty="0"/>
            <a:t>Update recommendations based on changes and new issues</a:t>
          </a:r>
        </a:p>
      </dgm:t>
    </dgm:pt>
    <dgm:pt modelId="{EE947114-B9DA-4A6E-AE29-B273B2DE00B6}" type="parTrans" cxnId="{5BDFFF6A-811D-45A5-A5B1-7CD1580C5B49}">
      <dgm:prSet/>
      <dgm:spPr/>
      <dgm:t>
        <a:bodyPr/>
        <a:lstStyle/>
        <a:p>
          <a:endParaRPr lang="en-US"/>
        </a:p>
      </dgm:t>
    </dgm:pt>
    <dgm:pt modelId="{438D50D4-F8A5-4798-960E-75F290A14797}" type="sibTrans" cxnId="{5BDFFF6A-811D-45A5-A5B1-7CD1580C5B49}">
      <dgm:prSet phldrT="2" phldr="0"/>
      <dgm:spPr/>
      <dgm:t>
        <a:bodyPr/>
        <a:lstStyle/>
        <a:p>
          <a:r>
            <a:rPr lang="en-US"/>
            <a:t>2</a:t>
          </a:r>
          <a:endParaRPr lang="en-US" dirty="0"/>
        </a:p>
      </dgm:t>
    </dgm:pt>
    <dgm:pt modelId="{70EE1602-AC7F-4E92-92EF-C3D16D08DF23}">
      <dgm:prSet/>
      <dgm:spPr/>
      <dgm:t>
        <a:bodyPr/>
        <a:lstStyle/>
        <a:p>
          <a:pPr algn="l"/>
          <a:r>
            <a:rPr lang="en-US" dirty="0"/>
            <a:t>Integrate updated Nitrate Dilution Model done in 2020</a:t>
          </a:r>
        </a:p>
      </dgm:t>
    </dgm:pt>
    <dgm:pt modelId="{E318CA84-2C94-4D22-B512-5F59E998BFAA}" type="parTrans" cxnId="{68D8E40F-7140-4C3E-9074-76C1A6F44AFA}">
      <dgm:prSet/>
      <dgm:spPr/>
      <dgm:t>
        <a:bodyPr/>
        <a:lstStyle/>
        <a:p>
          <a:endParaRPr lang="en-US"/>
        </a:p>
      </dgm:t>
    </dgm:pt>
    <dgm:pt modelId="{0D568B59-CD27-4BA6-A1D0-F9CD14729617}" type="sibTrans" cxnId="{68D8E40F-7140-4C3E-9074-76C1A6F44AFA}">
      <dgm:prSet phldrT="3" phldr="0"/>
      <dgm:spPr/>
      <dgm:t>
        <a:bodyPr/>
        <a:lstStyle/>
        <a:p>
          <a:r>
            <a:rPr lang="en-US"/>
            <a:t>3</a:t>
          </a:r>
          <a:endParaRPr lang="en-US" dirty="0"/>
        </a:p>
      </dgm:t>
    </dgm:pt>
    <dgm:pt modelId="{1FA042D7-E13C-40F0-B24C-09403ED90227}" type="pres">
      <dgm:prSet presAssocID="{074466CA-A611-4264-942F-A0172890A61F}" presName="Name0" presStyleCnt="0">
        <dgm:presLayoutVars>
          <dgm:animLvl val="lvl"/>
          <dgm:resizeHandles val="exact"/>
        </dgm:presLayoutVars>
      </dgm:prSet>
      <dgm:spPr/>
    </dgm:pt>
    <dgm:pt modelId="{9FB9C718-0083-49FF-A3C4-C869E44D6664}" type="pres">
      <dgm:prSet presAssocID="{3D9742D9-EB27-401B-A274-0B4516CD2302}" presName="compositeNode" presStyleCnt="0">
        <dgm:presLayoutVars>
          <dgm:bulletEnabled val="1"/>
        </dgm:presLayoutVars>
      </dgm:prSet>
      <dgm:spPr/>
    </dgm:pt>
    <dgm:pt modelId="{06928EB4-F16A-44AE-8303-E615692AA13F}" type="pres">
      <dgm:prSet presAssocID="{3D9742D9-EB27-401B-A274-0B4516CD2302}" presName="bgRect" presStyleLbl="bgAccFollowNode1" presStyleIdx="0" presStyleCnt="3"/>
      <dgm:spPr/>
    </dgm:pt>
    <dgm:pt modelId="{536127E2-5E63-45F8-9650-6EFCC20B1486}" type="pres">
      <dgm:prSet presAssocID="{BA76CD7B-1F8D-4B7F-8B78-323DB0D90D94}" presName="sibTransNodeCircle" presStyleLbl="alignNode1" presStyleIdx="0" presStyleCnt="6">
        <dgm:presLayoutVars>
          <dgm:chMax val="0"/>
          <dgm:bulletEnabled/>
        </dgm:presLayoutVars>
      </dgm:prSet>
      <dgm:spPr/>
    </dgm:pt>
    <dgm:pt modelId="{3A6CCAAF-AA4D-44D4-A6B6-A5D3EA87B610}" type="pres">
      <dgm:prSet presAssocID="{3D9742D9-EB27-401B-A274-0B4516CD2302}" presName="bottomLine" presStyleLbl="alignNode1" presStyleIdx="1" presStyleCnt="6">
        <dgm:presLayoutVars/>
      </dgm:prSet>
      <dgm:spPr/>
    </dgm:pt>
    <dgm:pt modelId="{8A524B0C-6635-4D08-8318-20F7D88F710A}" type="pres">
      <dgm:prSet presAssocID="{3D9742D9-EB27-401B-A274-0B4516CD2302}" presName="nodeText" presStyleLbl="bgAccFollowNode1" presStyleIdx="0" presStyleCnt="3">
        <dgm:presLayoutVars>
          <dgm:bulletEnabled val="1"/>
        </dgm:presLayoutVars>
      </dgm:prSet>
      <dgm:spPr/>
    </dgm:pt>
    <dgm:pt modelId="{26301A44-3E9E-41A6-A665-BEB301AC470E}" type="pres">
      <dgm:prSet presAssocID="{BA76CD7B-1F8D-4B7F-8B78-323DB0D90D94}" presName="sibTrans" presStyleCnt="0"/>
      <dgm:spPr/>
    </dgm:pt>
    <dgm:pt modelId="{7B3EE472-EDF3-4AFC-8C83-719112623CFE}" type="pres">
      <dgm:prSet presAssocID="{4A2FF828-A7C6-4FD5-9734-3111FF8E7A08}" presName="compositeNode" presStyleCnt="0">
        <dgm:presLayoutVars>
          <dgm:bulletEnabled val="1"/>
        </dgm:presLayoutVars>
      </dgm:prSet>
      <dgm:spPr/>
    </dgm:pt>
    <dgm:pt modelId="{D6DDD4FD-E828-4607-A831-1E9867076227}" type="pres">
      <dgm:prSet presAssocID="{4A2FF828-A7C6-4FD5-9734-3111FF8E7A08}" presName="bgRect" presStyleLbl="bgAccFollowNode1" presStyleIdx="1" presStyleCnt="3"/>
      <dgm:spPr/>
    </dgm:pt>
    <dgm:pt modelId="{0F2772A6-7C07-433B-9B72-2BE447AE2119}" type="pres">
      <dgm:prSet presAssocID="{438D50D4-F8A5-4798-960E-75F290A14797}" presName="sibTransNodeCircle" presStyleLbl="alignNode1" presStyleIdx="2" presStyleCnt="6">
        <dgm:presLayoutVars>
          <dgm:chMax val="0"/>
          <dgm:bulletEnabled/>
        </dgm:presLayoutVars>
      </dgm:prSet>
      <dgm:spPr/>
    </dgm:pt>
    <dgm:pt modelId="{9B53A5DF-0901-4D18-B21A-09E85CBDFF25}" type="pres">
      <dgm:prSet presAssocID="{4A2FF828-A7C6-4FD5-9734-3111FF8E7A08}" presName="bottomLine" presStyleLbl="alignNode1" presStyleIdx="3" presStyleCnt="6">
        <dgm:presLayoutVars/>
      </dgm:prSet>
      <dgm:spPr/>
    </dgm:pt>
    <dgm:pt modelId="{82FBA87A-4D9D-4452-B727-B2C3B09DCA92}" type="pres">
      <dgm:prSet presAssocID="{4A2FF828-A7C6-4FD5-9734-3111FF8E7A08}" presName="nodeText" presStyleLbl="bgAccFollowNode1" presStyleIdx="1" presStyleCnt="3">
        <dgm:presLayoutVars>
          <dgm:bulletEnabled val="1"/>
        </dgm:presLayoutVars>
      </dgm:prSet>
      <dgm:spPr/>
    </dgm:pt>
    <dgm:pt modelId="{D321634D-909B-4421-BA0E-01D7EA829743}" type="pres">
      <dgm:prSet presAssocID="{438D50D4-F8A5-4798-960E-75F290A14797}" presName="sibTrans" presStyleCnt="0"/>
      <dgm:spPr/>
    </dgm:pt>
    <dgm:pt modelId="{1CDE7732-4FBF-4BF1-A0E0-3E4640E0FDD8}" type="pres">
      <dgm:prSet presAssocID="{70EE1602-AC7F-4E92-92EF-C3D16D08DF23}" presName="compositeNode" presStyleCnt="0">
        <dgm:presLayoutVars>
          <dgm:bulletEnabled val="1"/>
        </dgm:presLayoutVars>
      </dgm:prSet>
      <dgm:spPr/>
    </dgm:pt>
    <dgm:pt modelId="{4B5D0713-5A95-4D23-B284-1CC0BD919A6F}" type="pres">
      <dgm:prSet presAssocID="{70EE1602-AC7F-4E92-92EF-C3D16D08DF23}" presName="bgRect" presStyleLbl="bgAccFollowNode1" presStyleIdx="2" presStyleCnt="3"/>
      <dgm:spPr/>
    </dgm:pt>
    <dgm:pt modelId="{BF75ED6E-F17F-4625-8A89-7F3B63397084}" type="pres">
      <dgm:prSet presAssocID="{0D568B59-CD27-4BA6-A1D0-F9CD14729617}" presName="sibTransNodeCircle" presStyleLbl="alignNode1" presStyleIdx="4" presStyleCnt="6">
        <dgm:presLayoutVars>
          <dgm:chMax val="0"/>
          <dgm:bulletEnabled/>
        </dgm:presLayoutVars>
      </dgm:prSet>
      <dgm:spPr/>
    </dgm:pt>
    <dgm:pt modelId="{E6F3C613-C05B-4059-BD84-8ED0082A27C2}" type="pres">
      <dgm:prSet presAssocID="{70EE1602-AC7F-4E92-92EF-C3D16D08DF23}" presName="bottomLine" presStyleLbl="alignNode1" presStyleIdx="5" presStyleCnt="6">
        <dgm:presLayoutVars/>
      </dgm:prSet>
      <dgm:spPr/>
    </dgm:pt>
    <dgm:pt modelId="{62A7C519-F8FD-4369-9A52-0C61191A5EBE}" type="pres">
      <dgm:prSet presAssocID="{70EE1602-AC7F-4E92-92EF-C3D16D08DF23}" presName="nodeText" presStyleLbl="bgAccFollowNode1" presStyleIdx="2" presStyleCnt="3">
        <dgm:presLayoutVars>
          <dgm:bulletEnabled val="1"/>
        </dgm:presLayoutVars>
      </dgm:prSet>
      <dgm:spPr/>
    </dgm:pt>
  </dgm:ptLst>
  <dgm:cxnLst>
    <dgm:cxn modelId="{26053405-7C20-4F51-A2D9-ACA02AF203F8}" type="presOf" srcId="{3D9742D9-EB27-401B-A274-0B4516CD2302}" destId="{8A524B0C-6635-4D08-8318-20F7D88F710A}" srcOrd="1" destOrd="0" presId="urn:microsoft.com/office/officeart/2016/7/layout/BasicLinearProcessNumbered"/>
    <dgm:cxn modelId="{68D8E40F-7140-4C3E-9074-76C1A6F44AFA}" srcId="{074466CA-A611-4264-942F-A0172890A61F}" destId="{70EE1602-AC7F-4E92-92EF-C3D16D08DF23}" srcOrd="2" destOrd="0" parTransId="{E318CA84-2C94-4D22-B512-5F59E998BFAA}" sibTransId="{0D568B59-CD27-4BA6-A1D0-F9CD14729617}"/>
    <dgm:cxn modelId="{5D2E9742-D726-4718-9AA8-02A5454E0277}" type="presOf" srcId="{BA76CD7B-1F8D-4B7F-8B78-323DB0D90D94}" destId="{536127E2-5E63-45F8-9650-6EFCC20B1486}" srcOrd="0" destOrd="0" presId="urn:microsoft.com/office/officeart/2016/7/layout/BasicLinearProcessNumbered"/>
    <dgm:cxn modelId="{5BDFFF6A-811D-45A5-A5B1-7CD1580C5B49}" srcId="{074466CA-A611-4264-942F-A0172890A61F}" destId="{4A2FF828-A7C6-4FD5-9734-3111FF8E7A08}" srcOrd="1" destOrd="0" parTransId="{EE947114-B9DA-4A6E-AE29-B273B2DE00B6}" sibTransId="{438D50D4-F8A5-4798-960E-75F290A14797}"/>
    <dgm:cxn modelId="{2F65CF51-D942-4CAA-A8CA-C3C2A9C9C91F}" type="presOf" srcId="{438D50D4-F8A5-4798-960E-75F290A14797}" destId="{0F2772A6-7C07-433B-9B72-2BE447AE2119}" srcOrd="0" destOrd="0" presId="urn:microsoft.com/office/officeart/2016/7/layout/BasicLinearProcessNumbered"/>
    <dgm:cxn modelId="{59E4F575-63FD-4C3F-A659-A80FE9416B87}" type="presOf" srcId="{074466CA-A611-4264-942F-A0172890A61F}" destId="{1FA042D7-E13C-40F0-B24C-09403ED90227}" srcOrd="0" destOrd="0" presId="urn:microsoft.com/office/officeart/2016/7/layout/BasicLinearProcessNumbered"/>
    <dgm:cxn modelId="{571C3A7D-12A9-4317-A27F-1A569B3CD25B}" type="presOf" srcId="{4A2FF828-A7C6-4FD5-9734-3111FF8E7A08}" destId="{82FBA87A-4D9D-4452-B727-B2C3B09DCA92}" srcOrd="1" destOrd="0" presId="urn:microsoft.com/office/officeart/2016/7/layout/BasicLinearProcessNumbered"/>
    <dgm:cxn modelId="{561AE580-5660-4705-8019-6E77FBB98102}" type="presOf" srcId="{70EE1602-AC7F-4E92-92EF-C3D16D08DF23}" destId="{62A7C519-F8FD-4369-9A52-0C61191A5EBE}" srcOrd="1" destOrd="0" presId="urn:microsoft.com/office/officeart/2016/7/layout/BasicLinearProcessNumbered"/>
    <dgm:cxn modelId="{59671A8F-9570-4474-ADFA-295F3E56072C}" type="presOf" srcId="{70EE1602-AC7F-4E92-92EF-C3D16D08DF23}" destId="{4B5D0713-5A95-4D23-B284-1CC0BD919A6F}" srcOrd="0" destOrd="0" presId="urn:microsoft.com/office/officeart/2016/7/layout/BasicLinearProcessNumbered"/>
    <dgm:cxn modelId="{39163D93-5904-47B9-818B-0808E72BE389}" type="presOf" srcId="{3D9742D9-EB27-401B-A274-0B4516CD2302}" destId="{06928EB4-F16A-44AE-8303-E615692AA13F}" srcOrd="0" destOrd="0" presId="urn:microsoft.com/office/officeart/2016/7/layout/BasicLinearProcessNumbered"/>
    <dgm:cxn modelId="{4621C0AD-7B1B-4311-A549-732E4C448947}" type="presOf" srcId="{4A2FF828-A7C6-4FD5-9734-3111FF8E7A08}" destId="{D6DDD4FD-E828-4607-A831-1E9867076227}" srcOrd="0" destOrd="0" presId="urn:microsoft.com/office/officeart/2016/7/layout/BasicLinearProcessNumbered"/>
    <dgm:cxn modelId="{5731BEB0-AC35-45C6-9FC0-3E69BAFB8D95}" srcId="{074466CA-A611-4264-942F-A0172890A61F}" destId="{3D9742D9-EB27-401B-A274-0B4516CD2302}" srcOrd="0" destOrd="0" parTransId="{935DEF16-70AF-463C-B1D7-917E2B486D42}" sibTransId="{BA76CD7B-1F8D-4B7F-8B78-323DB0D90D94}"/>
    <dgm:cxn modelId="{9D4CF3F0-0749-4514-88EF-688B3A6707A5}" type="presOf" srcId="{0D568B59-CD27-4BA6-A1D0-F9CD14729617}" destId="{BF75ED6E-F17F-4625-8A89-7F3B63397084}" srcOrd="0" destOrd="0" presId="urn:microsoft.com/office/officeart/2016/7/layout/BasicLinearProcessNumbered"/>
    <dgm:cxn modelId="{809C0A37-B9F6-426B-8C11-51C6BB689626}" type="presParOf" srcId="{1FA042D7-E13C-40F0-B24C-09403ED90227}" destId="{9FB9C718-0083-49FF-A3C4-C869E44D6664}" srcOrd="0" destOrd="0" presId="urn:microsoft.com/office/officeart/2016/7/layout/BasicLinearProcessNumbered"/>
    <dgm:cxn modelId="{69321FA0-0F5B-4C99-BB08-D33488E84ED5}" type="presParOf" srcId="{9FB9C718-0083-49FF-A3C4-C869E44D6664}" destId="{06928EB4-F16A-44AE-8303-E615692AA13F}" srcOrd="0" destOrd="0" presId="urn:microsoft.com/office/officeart/2016/7/layout/BasicLinearProcessNumbered"/>
    <dgm:cxn modelId="{DD3107AA-5D86-42AF-9D2D-E1C93777DCE2}" type="presParOf" srcId="{9FB9C718-0083-49FF-A3C4-C869E44D6664}" destId="{536127E2-5E63-45F8-9650-6EFCC20B1486}" srcOrd="1" destOrd="0" presId="urn:microsoft.com/office/officeart/2016/7/layout/BasicLinearProcessNumbered"/>
    <dgm:cxn modelId="{50C5C2F9-AE15-4F9D-B347-2624A99E2D0E}" type="presParOf" srcId="{9FB9C718-0083-49FF-A3C4-C869E44D6664}" destId="{3A6CCAAF-AA4D-44D4-A6B6-A5D3EA87B610}" srcOrd="2" destOrd="0" presId="urn:microsoft.com/office/officeart/2016/7/layout/BasicLinearProcessNumbered"/>
    <dgm:cxn modelId="{29857C87-FE39-48A3-B09A-10321CE4C1D8}" type="presParOf" srcId="{9FB9C718-0083-49FF-A3C4-C869E44D6664}" destId="{8A524B0C-6635-4D08-8318-20F7D88F710A}" srcOrd="3" destOrd="0" presId="urn:microsoft.com/office/officeart/2016/7/layout/BasicLinearProcessNumbered"/>
    <dgm:cxn modelId="{EF6AAB37-37A4-4B9C-BE9F-AE15BA1591FA}" type="presParOf" srcId="{1FA042D7-E13C-40F0-B24C-09403ED90227}" destId="{26301A44-3E9E-41A6-A665-BEB301AC470E}" srcOrd="1" destOrd="0" presId="urn:microsoft.com/office/officeart/2016/7/layout/BasicLinearProcessNumbered"/>
    <dgm:cxn modelId="{61CBA32C-5792-42E7-8937-BACFD34F0141}" type="presParOf" srcId="{1FA042D7-E13C-40F0-B24C-09403ED90227}" destId="{7B3EE472-EDF3-4AFC-8C83-719112623CFE}" srcOrd="2" destOrd="0" presId="urn:microsoft.com/office/officeart/2016/7/layout/BasicLinearProcessNumbered"/>
    <dgm:cxn modelId="{A255BD61-BD3B-4B9B-8AEF-314F0955A55F}" type="presParOf" srcId="{7B3EE472-EDF3-4AFC-8C83-719112623CFE}" destId="{D6DDD4FD-E828-4607-A831-1E9867076227}" srcOrd="0" destOrd="0" presId="urn:microsoft.com/office/officeart/2016/7/layout/BasicLinearProcessNumbered"/>
    <dgm:cxn modelId="{16C788DF-BC19-4F03-A666-4B1993D84D34}" type="presParOf" srcId="{7B3EE472-EDF3-4AFC-8C83-719112623CFE}" destId="{0F2772A6-7C07-433B-9B72-2BE447AE2119}" srcOrd="1" destOrd="0" presId="urn:microsoft.com/office/officeart/2016/7/layout/BasicLinearProcessNumbered"/>
    <dgm:cxn modelId="{EFD2B9C3-C79D-4937-BF56-CF3BEAD6E945}" type="presParOf" srcId="{7B3EE472-EDF3-4AFC-8C83-719112623CFE}" destId="{9B53A5DF-0901-4D18-B21A-09E85CBDFF25}" srcOrd="2" destOrd="0" presId="urn:microsoft.com/office/officeart/2016/7/layout/BasicLinearProcessNumbered"/>
    <dgm:cxn modelId="{F1F8BCFF-2338-45CC-8593-127D26A756E5}" type="presParOf" srcId="{7B3EE472-EDF3-4AFC-8C83-719112623CFE}" destId="{82FBA87A-4D9D-4452-B727-B2C3B09DCA92}" srcOrd="3" destOrd="0" presId="urn:microsoft.com/office/officeart/2016/7/layout/BasicLinearProcessNumbered"/>
    <dgm:cxn modelId="{919C40AF-DDD3-4906-A1AE-35DA22E66CEA}" type="presParOf" srcId="{1FA042D7-E13C-40F0-B24C-09403ED90227}" destId="{D321634D-909B-4421-BA0E-01D7EA829743}" srcOrd="3" destOrd="0" presId="urn:microsoft.com/office/officeart/2016/7/layout/BasicLinearProcessNumbered"/>
    <dgm:cxn modelId="{05EE0806-D644-4684-B929-63706E05BA9D}" type="presParOf" srcId="{1FA042D7-E13C-40F0-B24C-09403ED90227}" destId="{1CDE7732-4FBF-4BF1-A0E0-3E4640E0FDD8}" srcOrd="4" destOrd="0" presId="urn:microsoft.com/office/officeart/2016/7/layout/BasicLinearProcessNumbered"/>
    <dgm:cxn modelId="{02EA7A7E-C582-4BF9-ACEC-23066CCFD98D}" type="presParOf" srcId="{1CDE7732-4FBF-4BF1-A0E0-3E4640E0FDD8}" destId="{4B5D0713-5A95-4D23-B284-1CC0BD919A6F}" srcOrd="0" destOrd="0" presId="urn:microsoft.com/office/officeart/2016/7/layout/BasicLinearProcessNumbered"/>
    <dgm:cxn modelId="{38A7EAB8-C416-4A33-A528-B911AB1740D0}" type="presParOf" srcId="{1CDE7732-4FBF-4BF1-A0E0-3E4640E0FDD8}" destId="{BF75ED6E-F17F-4625-8A89-7F3B63397084}" srcOrd="1" destOrd="0" presId="urn:microsoft.com/office/officeart/2016/7/layout/BasicLinearProcessNumbered"/>
    <dgm:cxn modelId="{8C303B58-A032-4AC4-B8FC-C818BE989BE4}" type="presParOf" srcId="{1CDE7732-4FBF-4BF1-A0E0-3E4640E0FDD8}" destId="{E6F3C613-C05B-4059-BD84-8ED0082A27C2}" srcOrd="2" destOrd="0" presId="urn:microsoft.com/office/officeart/2016/7/layout/BasicLinearProcessNumbered"/>
    <dgm:cxn modelId="{F6880FB7-271C-4C2F-AF36-E519A6834872}" type="presParOf" srcId="{1CDE7732-4FBF-4BF1-A0E0-3E4640E0FDD8}" destId="{62A7C519-F8FD-4369-9A52-0C61191A5EB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28EB4-F16A-44AE-8303-E615692AA13F}">
      <dsp:nvSpPr>
        <dsp:cNvPr id="0" name=""/>
        <dsp:cNvSpPr/>
      </dsp:nvSpPr>
      <dsp:spPr>
        <a:xfrm>
          <a:off x="0" y="0"/>
          <a:ext cx="3143249" cy="402272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060" tIns="330200" rIns="245060" bIns="330200" numCol="1" spcCol="1270" anchor="t" anchorCtr="0">
          <a:noAutofit/>
        </a:bodyPr>
        <a:lstStyle/>
        <a:p>
          <a:pPr marL="0" lvl="0" indent="0" algn="l" defTabSz="1155700">
            <a:lnSpc>
              <a:spcPct val="90000"/>
            </a:lnSpc>
            <a:spcBef>
              <a:spcPct val="0"/>
            </a:spcBef>
            <a:spcAft>
              <a:spcPct val="35000"/>
            </a:spcAft>
            <a:buNone/>
          </a:pPr>
          <a:r>
            <a:rPr lang="en-US" sz="2600" kern="1200" dirty="0"/>
            <a:t>Identify current planning issues and changes</a:t>
          </a:r>
        </a:p>
      </dsp:txBody>
      <dsp:txXfrm>
        <a:off x="0" y="1528635"/>
        <a:ext cx="3143249" cy="2413635"/>
      </dsp:txXfrm>
    </dsp:sp>
    <dsp:sp modelId="{536127E2-5E63-45F8-9650-6EFCC20B1486}">
      <dsp:nvSpPr>
        <dsp:cNvPr id="0" name=""/>
        <dsp:cNvSpPr/>
      </dsp:nvSpPr>
      <dsp:spPr>
        <a:xfrm>
          <a:off x="968216" y="402272"/>
          <a:ext cx="1206817" cy="120681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088" tIns="12700" rIns="9408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144950" y="579006"/>
        <a:ext cx="853349" cy="853349"/>
      </dsp:txXfrm>
    </dsp:sp>
    <dsp:sp modelId="{3A6CCAAF-AA4D-44D4-A6B6-A5D3EA87B610}">
      <dsp:nvSpPr>
        <dsp:cNvPr id="0" name=""/>
        <dsp:cNvSpPr/>
      </dsp:nvSpPr>
      <dsp:spPr>
        <a:xfrm>
          <a:off x="0" y="4022653"/>
          <a:ext cx="3143249"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DDD4FD-E828-4607-A831-1E9867076227}">
      <dsp:nvSpPr>
        <dsp:cNvPr id="0" name=""/>
        <dsp:cNvSpPr/>
      </dsp:nvSpPr>
      <dsp:spPr>
        <a:xfrm>
          <a:off x="3457574" y="0"/>
          <a:ext cx="3143249" cy="402272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060" tIns="330200" rIns="245060" bIns="330200" numCol="1" spcCol="1270" anchor="t" anchorCtr="0">
          <a:noAutofit/>
        </a:bodyPr>
        <a:lstStyle/>
        <a:p>
          <a:pPr marL="0" lvl="0" indent="0" algn="l" defTabSz="1155700">
            <a:lnSpc>
              <a:spcPct val="90000"/>
            </a:lnSpc>
            <a:spcBef>
              <a:spcPct val="0"/>
            </a:spcBef>
            <a:spcAft>
              <a:spcPct val="35000"/>
            </a:spcAft>
            <a:buNone/>
          </a:pPr>
          <a:r>
            <a:rPr lang="en-US" sz="2600" kern="1200" dirty="0"/>
            <a:t>Update recommendations based on changes and new issues</a:t>
          </a:r>
        </a:p>
      </dsp:txBody>
      <dsp:txXfrm>
        <a:off x="3457574" y="1528635"/>
        <a:ext cx="3143249" cy="2413635"/>
      </dsp:txXfrm>
    </dsp:sp>
    <dsp:sp modelId="{0F2772A6-7C07-433B-9B72-2BE447AE2119}">
      <dsp:nvSpPr>
        <dsp:cNvPr id="0" name=""/>
        <dsp:cNvSpPr/>
      </dsp:nvSpPr>
      <dsp:spPr>
        <a:xfrm>
          <a:off x="4425791" y="402272"/>
          <a:ext cx="1206817" cy="120681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088" tIns="12700" rIns="9408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4602525" y="579006"/>
        <a:ext cx="853349" cy="853349"/>
      </dsp:txXfrm>
    </dsp:sp>
    <dsp:sp modelId="{9B53A5DF-0901-4D18-B21A-09E85CBDFF25}">
      <dsp:nvSpPr>
        <dsp:cNvPr id="0" name=""/>
        <dsp:cNvSpPr/>
      </dsp:nvSpPr>
      <dsp:spPr>
        <a:xfrm>
          <a:off x="3457574" y="4022653"/>
          <a:ext cx="3143249"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5D0713-5A95-4D23-B284-1CC0BD919A6F}">
      <dsp:nvSpPr>
        <dsp:cNvPr id="0" name=""/>
        <dsp:cNvSpPr/>
      </dsp:nvSpPr>
      <dsp:spPr>
        <a:xfrm>
          <a:off x="6915149" y="0"/>
          <a:ext cx="3143249" cy="402272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060" tIns="330200" rIns="245060" bIns="330200" numCol="1" spcCol="1270" anchor="t" anchorCtr="0">
          <a:noAutofit/>
        </a:bodyPr>
        <a:lstStyle/>
        <a:p>
          <a:pPr marL="0" lvl="0" indent="0" algn="l" defTabSz="1155700">
            <a:lnSpc>
              <a:spcPct val="90000"/>
            </a:lnSpc>
            <a:spcBef>
              <a:spcPct val="0"/>
            </a:spcBef>
            <a:spcAft>
              <a:spcPct val="35000"/>
            </a:spcAft>
            <a:buNone/>
          </a:pPr>
          <a:r>
            <a:rPr lang="en-US" sz="2600" kern="1200" dirty="0"/>
            <a:t>Integrate updated Nitrate Dilution Model done in 2020</a:t>
          </a:r>
        </a:p>
      </dsp:txBody>
      <dsp:txXfrm>
        <a:off x="6915149" y="1528635"/>
        <a:ext cx="3143249" cy="2413635"/>
      </dsp:txXfrm>
    </dsp:sp>
    <dsp:sp modelId="{BF75ED6E-F17F-4625-8A89-7F3B63397084}">
      <dsp:nvSpPr>
        <dsp:cNvPr id="0" name=""/>
        <dsp:cNvSpPr/>
      </dsp:nvSpPr>
      <dsp:spPr>
        <a:xfrm>
          <a:off x="7883366" y="402272"/>
          <a:ext cx="1206817" cy="120681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088" tIns="12700" rIns="9408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8060100" y="579006"/>
        <a:ext cx="853349" cy="853349"/>
      </dsp:txXfrm>
    </dsp:sp>
    <dsp:sp modelId="{E6F3C613-C05B-4059-BD84-8ED0082A27C2}">
      <dsp:nvSpPr>
        <dsp:cNvPr id="0" name=""/>
        <dsp:cNvSpPr/>
      </dsp:nvSpPr>
      <dsp:spPr>
        <a:xfrm>
          <a:off x="6915149" y="4022653"/>
          <a:ext cx="3143249"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2CBBE-786F-4896-A0F5-8A81B4F2E809}"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DF2F9-4147-477A-8F33-469177D1E7D6}" type="slidenum">
              <a:rPr lang="en-US" smtClean="0"/>
              <a:t>‹#›</a:t>
            </a:fld>
            <a:endParaRPr lang="en-US"/>
          </a:p>
        </p:txBody>
      </p:sp>
    </p:spTree>
    <p:extLst>
      <p:ext uri="{BB962C8B-B14F-4D97-AF65-F5344CB8AC3E}">
        <p14:creationId xmlns:p14="http://schemas.microsoft.com/office/powerpoint/2010/main" val="1404679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History of this project the project kicked off May 27 2020 several subcommittee meetings in June and July and September and the plan is in its final draft form and we like to go through some of the highlights and ask for any additional feedback that you may have as a board prior to the formal public hearing to be scheduled.</a:t>
            </a:r>
          </a:p>
          <a:p>
            <a:endParaRPr lang="en-US" dirty="0"/>
          </a:p>
          <a:p>
            <a:r>
              <a:rPr lang="en-US" dirty="0"/>
              <a:t>Township last updated its plan in 2002 and the last nitrate dilution study was completed in 1996</a:t>
            </a:r>
          </a:p>
          <a:p>
            <a:endParaRPr lang="en-US" dirty="0"/>
          </a:p>
          <a:p>
            <a:r>
              <a:rPr lang="en-US" dirty="0"/>
              <a:t>Comparatively speaking when you consider the changes in adjacent municipalities Mendham has not had significant changes and one of the main objectives carried forward which has been successfully implemented is the preservation of it’s rural/historical character.</a:t>
            </a:r>
          </a:p>
        </p:txBody>
      </p:sp>
      <p:sp>
        <p:nvSpPr>
          <p:cNvPr id="4" name="Slide Number Placeholder 3"/>
          <p:cNvSpPr>
            <a:spLocks noGrp="1"/>
          </p:cNvSpPr>
          <p:nvPr>
            <p:ph type="sldNum" sz="quarter" idx="5"/>
          </p:nvPr>
        </p:nvSpPr>
        <p:spPr/>
        <p:txBody>
          <a:bodyPr/>
          <a:lstStyle/>
          <a:p>
            <a:fld id="{38EDF2F9-4147-477A-8F33-469177D1E7D6}" type="slidenum">
              <a:rPr lang="en-US" smtClean="0"/>
              <a:t>1</a:t>
            </a:fld>
            <a:endParaRPr lang="en-US"/>
          </a:p>
        </p:txBody>
      </p:sp>
    </p:spTree>
    <p:extLst>
      <p:ext uri="{BB962C8B-B14F-4D97-AF65-F5344CB8AC3E}">
        <p14:creationId xmlns:p14="http://schemas.microsoft.com/office/powerpoint/2010/main" val="65077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height of the housing market in 2008 before the recession the Township hit it’s peak of 23 building permits which again by way of comparison is significantly lower that adjacent municipalities including </a:t>
            </a:r>
            <a:r>
              <a:rPr lang="en-US" dirty="0" err="1"/>
              <a:t>chester</a:t>
            </a:r>
            <a:r>
              <a:rPr lang="en-US" dirty="0"/>
              <a:t> and </a:t>
            </a:r>
            <a:r>
              <a:rPr lang="en-US" dirty="0" err="1"/>
              <a:t>morris</a:t>
            </a:r>
            <a:r>
              <a:rPr lang="en-US" dirty="0"/>
              <a:t> townships</a:t>
            </a:r>
          </a:p>
          <a:p>
            <a:r>
              <a:rPr lang="en-US" dirty="0"/>
              <a:t>There has been a significant and evident drop off over the last few years with a minor uptick partial in response to the mass exoduses out of the city in 2020 due to covid the demand for more rural living is something that in the post covid world will remain a reality and communities in western </a:t>
            </a:r>
            <a:r>
              <a:rPr lang="en-US" dirty="0" err="1"/>
              <a:t>morris</a:t>
            </a:r>
            <a:r>
              <a:rPr lang="en-US" dirty="0"/>
              <a:t> county are especially desirable due to there amazing amenities and schools.</a:t>
            </a:r>
          </a:p>
        </p:txBody>
      </p:sp>
      <p:sp>
        <p:nvSpPr>
          <p:cNvPr id="4" name="Slide Number Placeholder 3"/>
          <p:cNvSpPr>
            <a:spLocks noGrp="1"/>
          </p:cNvSpPr>
          <p:nvPr>
            <p:ph type="sldNum" sz="quarter" idx="5"/>
          </p:nvPr>
        </p:nvSpPr>
        <p:spPr/>
        <p:txBody>
          <a:bodyPr/>
          <a:lstStyle/>
          <a:p>
            <a:fld id="{38EDF2F9-4147-477A-8F33-469177D1E7D6}" type="slidenum">
              <a:rPr lang="en-US" smtClean="0"/>
              <a:t>10</a:t>
            </a:fld>
            <a:endParaRPr lang="en-US"/>
          </a:p>
        </p:txBody>
      </p:sp>
    </p:spTree>
    <p:extLst>
      <p:ext uri="{BB962C8B-B14F-4D97-AF65-F5344CB8AC3E}">
        <p14:creationId xmlns:p14="http://schemas.microsoft.com/office/powerpoint/2010/main" val="285863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DF2F9-4147-477A-8F33-469177D1E7D6}" type="slidenum">
              <a:rPr lang="en-US" smtClean="0"/>
              <a:t>11</a:t>
            </a:fld>
            <a:endParaRPr lang="en-US"/>
          </a:p>
        </p:txBody>
      </p:sp>
    </p:spTree>
    <p:extLst>
      <p:ext uri="{BB962C8B-B14F-4D97-AF65-F5344CB8AC3E}">
        <p14:creationId xmlns:p14="http://schemas.microsoft.com/office/powerpoint/2010/main" val="864573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DF2F9-4147-477A-8F33-469177D1E7D6}" type="slidenum">
              <a:rPr lang="en-US" smtClean="0"/>
              <a:t>12</a:t>
            </a:fld>
            <a:endParaRPr lang="en-US"/>
          </a:p>
        </p:txBody>
      </p:sp>
    </p:spTree>
    <p:extLst>
      <p:ext uri="{BB962C8B-B14F-4D97-AF65-F5344CB8AC3E}">
        <p14:creationId xmlns:p14="http://schemas.microsoft.com/office/powerpoint/2010/main" val="4180814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DF2F9-4147-477A-8F33-469177D1E7D6}" type="slidenum">
              <a:rPr lang="en-US" smtClean="0"/>
              <a:t>13</a:t>
            </a:fld>
            <a:endParaRPr lang="en-US"/>
          </a:p>
        </p:txBody>
      </p:sp>
    </p:spTree>
    <p:extLst>
      <p:ext uri="{BB962C8B-B14F-4D97-AF65-F5344CB8AC3E}">
        <p14:creationId xmlns:p14="http://schemas.microsoft.com/office/powerpoint/2010/main" val="3310421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DF2F9-4147-477A-8F33-469177D1E7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661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DF2F9-4147-477A-8F33-469177D1E7D6}" type="slidenum">
              <a:rPr lang="en-US" smtClean="0"/>
              <a:t>15</a:t>
            </a:fld>
            <a:endParaRPr lang="en-US"/>
          </a:p>
        </p:txBody>
      </p:sp>
    </p:spTree>
    <p:extLst>
      <p:ext uri="{BB962C8B-B14F-4D97-AF65-F5344CB8AC3E}">
        <p14:creationId xmlns:p14="http://schemas.microsoft.com/office/powerpoint/2010/main" val="1826410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DF2F9-4147-477A-8F33-469177D1E7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142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DF2F9-4147-477A-8F33-469177D1E7D6}" type="slidenum">
              <a:rPr lang="en-US" smtClean="0"/>
              <a:t>17</a:t>
            </a:fld>
            <a:endParaRPr lang="en-US"/>
          </a:p>
        </p:txBody>
      </p:sp>
    </p:spTree>
    <p:extLst>
      <p:ext uri="{BB962C8B-B14F-4D97-AF65-F5344CB8AC3E}">
        <p14:creationId xmlns:p14="http://schemas.microsoft.com/office/powerpoint/2010/main" val="172191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development trends in Mendham, the impacts and recent development of the past few years </a:t>
            </a:r>
          </a:p>
          <a:p>
            <a:r>
              <a:rPr lang="en-US" dirty="0"/>
              <a:t>Understand the needs of and issues and identify opportunities and recommendations based on an integration of nitrate dilution modeling and a build out based on the similar principals and sustainable growth</a:t>
            </a:r>
          </a:p>
        </p:txBody>
      </p:sp>
      <p:sp>
        <p:nvSpPr>
          <p:cNvPr id="4" name="Slide Number Placeholder 3"/>
          <p:cNvSpPr>
            <a:spLocks noGrp="1"/>
          </p:cNvSpPr>
          <p:nvPr>
            <p:ph type="sldNum" sz="quarter" idx="5"/>
          </p:nvPr>
        </p:nvSpPr>
        <p:spPr/>
        <p:txBody>
          <a:bodyPr/>
          <a:lstStyle/>
          <a:p>
            <a:fld id="{38EDF2F9-4147-477A-8F33-469177D1E7D6}" type="slidenum">
              <a:rPr lang="en-US" smtClean="0"/>
              <a:t>2</a:t>
            </a:fld>
            <a:endParaRPr lang="en-US"/>
          </a:p>
        </p:txBody>
      </p:sp>
    </p:spTree>
    <p:extLst>
      <p:ext uri="{BB962C8B-B14F-4D97-AF65-F5344CB8AC3E}">
        <p14:creationId xmlns:p14="http://schemas.microsoft.com/office/powerpoint/2010/main" val="59540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DF2F9-4147-477A-8F33-469177D1E7D6}" type="slidenum">
              <a:rPr lang="en-US" smtClean="0"/>
              <a:t>3</a:t>
            </a:fld>
            <a:endParaRPr lang="en-US"/>
          </a:p>
        </p:txBody>
      </p:sp>
    </p:spTree>
    <p:extLst>
      <p:ext uri="{BB962C8B-B14F-4D97-AF65-F5344CB8AC3E}">
        <p14:creationId xmlns:p14="http://schemas.microsoft.com/office/powerpoint/2010/main" val="203083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DF2F9-4147-477A-8F33-469177D1E7D6}" type="slidenum">
              <a:rPr lang="en-US" smtClean="0"/>
              <a:t>4</a:t>
            </a:fld>
            <a:endParaRPr lang="en-US"/>
          </a:p>
        </p:txBody>
      </p:sp>
    </p:spTree>
    <p:extLst>
      <p:ext uri="{BB962C8B-B14F-4D97-AF65-F5344CB8AC3E}">
        <p14:creationId xmlns:p14="http://schemas.microsoft.com/office/powerpoint/2010/main" val="4093353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2002</a:t>
            </a:r>
          </a:p>
        </p:txBody>
      </p:sp>
      <p:sp>
        <p:nvSpPr>
          <p:cNvPr id="4" name="Slide Number Placeholder 3"/>
          <p:cNvSpPr>
            <a:spLocks noGrp="1"/>
          </p:cNvSpPr>
          <p:nvPr>
            <p:ph type="sldNum" sz="quarter" idx="5"/>
          </p:nvPr>
        </p:nvSpPr>
        <p:spPr/>
        <p:txBody>
          <a:bodyPr/>
          <a:lstStyle/>
          <a:p>
            <a:fld id="{38EDF2F9-4147-477A-8F33-469177D1E7D6}" type="slidenum">
              <a:rPr lang="en-US" smtClean="0"/>
              <a:t>5</a:t>
            </a:fld>
            <a:endParaRPr lang="en-US"/>
          </a:p>
        </p:txBody>
      </p:sp>
    </p:spTree>
    <p:extLst>
      <p:ext uri="{BB962C8B-B14F-4D97-AF65-F5344CB8AC3E}">
        <p14:creationId xmlns:p14="http://schemas.microsoft.com/office/powerpoint/2010/main" val="174720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DF2F9-4147-477A-8F33-469177D1E7D6}" type="slidenum">
              <a:rPr lang="en-US" smtClean="0"/>
              <a:t>6</a:t>
            </a:fld>
            <a:endParaRPr lang="en-US"/>
          </a:p>
        </p:txBody>
      </p:sp>
    </p:spTree>
    <p:extLst>
      <p:ext uri="{BB962C8B-B14F-4D97-AF65-F5344CB8AC3E}">
        <p14:creationId xmlns:p14="http://schemas.microsoft.com/office/powerpoint/2010/main" val="271330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DF2F9-4147-477A-8F33-469177D1E7D6}" type="slidenum">
              <a:rPr lang="en-US" smtClean="0"/>
              <a:t>7</a:t>
            </a:fld>
            <a:endParaRPr lang="en-US"/>
          </a:p>
        </p:txBody>
      </p:sp>
    </p:spTree>
    <p:extLst>
      <p:ext uri="{BB962C8B-B14F-4D97-AF65-F5344CB8AC3E}">
        <p14:creationId xmlns:p14="http://schemas.microsoft.com/office/powerpoint/2010/main" val="279842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DF2F9-4147-477A-8F33-469177D1E7D6}" type="slidenum">
              <a:rPr lang="en-US" smtClean="0"/>
              <a:t>8</a:t>
            </a:fld>
            <a:endParaRPr lang="en-US"/>
          </a:p>
        </p:txBody>
      </p:sp>
    </p:spTree>
    <p:extLst>
      <p:ext uri="{BB962C8B-B14F-4D97-AF65-F5344CB8AC3E}">
        <p14:creationId xmlns:p14="http://schemas.microsoft.com/office/powerpoint/2010/main" val="3272707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goes into greater detail on describing and characterizing the different areas in the township to appropriately understand the land use in the town</a:t>
            </a:r>
          </a:p>
        </p:txBody>
      </p:sp>
      <p:sp>
        <p:nvSpPr>
          <p:cNvPr id="4" name="Slide Number Placeholder 3"/>
          <p:cNvSpPr>
            <a:spLocks noGrp="1"/>
          </p:cNvSpPr>
          <p:nvPr>
            <p:ph type="sldNum" sz="quarter" idx="5"/>
          </p:nvPr>
        </p:nvSpPr>
        <p:spPr/>
        <p:txBody>
          <a:bodyPr/>
          <a:lstStyle/>
          <a:p>
            <a:fld id="{38EDF2F9-4147-477A-8F33-469177D1E7D6}" type="slidenum">
              <a:rPr lang="en-US" smtClean="0"/>
              <a:t>9</a:t>
            </a:fld>
            <a:endParaRPr lang="en-US"/>
          </a:p>
        </p:txBody>
      </p:sp>
    </p:spTree>
    <p:extLst>
      <p:ext uri="{BB962C8B-B14F-4D97-AF65-F5344CB8AC3E}">
        <p14:creationId xmlns:p14="http://schemas.microsoft.com/office/powerpoint/2010/main" val="163617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147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924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924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42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153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181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241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6/27/2022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597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6/27/2022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1401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292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6/27/2022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168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819CBF-EABB-48D1-A8DA-CC0E05BDADB2}"/>
              </a:ext>
            </a:extLst>
          </p:cNvPr>
          <p:cNvPicPr>
            <a:picLocks noChangeAspect="1"/>
          </p:cNvPicPr>
          <p:nvPr/>
        </p:nvPicPr>
        <p:blipFill rotWithShape="1">
          <a:blip r:embed="rId3">
            <a:duotone>
              <a:schemeClr val="bg2">
                <a:shade val="45000"/>
                <a:satMod val="135000"/>
              </a:schemeClr>
              <a:prstClr val="white"/>
            </a:duotone>
            <a:alphaModFix amt="45000"/>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p:blipFill>
        <p:spPr>
          <a:xfrm>
            <a:off x="1" y="10"/>
            <a:ext cx="12191999" cy="6857990"/>
          </a:xfrm>
          <a:prstGeom prst="rect">
            <a:avLst/>
          </a:prstGeom>
        </p:spPr>
      </p:pic>
      <p:sp>
        <p:nvSpPr>
          <p:cNvPr id="2" name="Title 1"/>
          <p:cNvSpPr>
            <a:spLocks noGrp="1"/>
          </p:cNvSpPr>
          <p:nvPr>
            <p:ph type="ctrTitle"/>
          </p:nvPr>
        </p:nvSpPr>
        <p:spPr/>
        <p:txBody>
          <a:bodyPr>
            <a:normAutofit/>
          </a:bodyPr>
          <a:lstStyle/>
          <a:p>
            <a:r>
              <a:rPr lang="en-US" dirty="0"/>
              <a:t>Mendham Township</a:t>
            </a:r>
            <a:br>
              <a:rPr lang="en-US" dirty="0"/>
            </a:br>
            <a:r>
              <a:rPr lang="en-US" dirty="0"/>
              <a:t>Master Plan</a:t>
            </a:r>
          </a:p>
        </p:txBody>
      </p:sp>
      <p:sp>
        <p:nvSpPr>
          <p:cNvPr id="3" name="Subtitle 2"/>
          <p:cNvSpPr>
            <a:spLocks noGrp="1"/>
          </p:cNvSpPr>
          <p:nvPr>
            <p:ph type="subTitle" idx="1"/>
          </p:nvPr>
        </p:nvSpPr>
        <p:spPr/>
        <p:txBody>
          <a:bodyPr>
            <a:normAutofit/>
          </a:bodyPr>
          <a:lstStyle/>
          <a:p>
            <a:r>
              <a:rPr lang="en-US" dirty="0">
                <a:solidFill>
                  <a:schemeClr val="tx1">
                    <a:lumMod val="85000"/>
                    <a:lumOff val="15000"/>
                  </a:schemeClr>
                </a:solidFill>
              </a:rPr>
              <a:t>presentation</a:t>
            </a:r>
          </a:p>
          <a:p>
            <a:r>
              <a:rPr lang="en-US" dirty="0">
                <a:solidFill>
                  <a:schemeClr val="tx1">
                    <a:lumMod val="85000"/>
                    <a:lumOff val="15000"/>
                  </a:schemeClr>
                </a:solidFill>
              </a:rPr>
              <a:t>June 29, 2022</a:t>
            </a:r>
          </a:p>
        </p:txBody>
      </p:sp>
    </p:spTree>
    <p:extLst>
      <p:ext uri="{BB962C8B-B14F-4D97-AF65-F5344CB8AC3E}">
        <p14:creationId xmlns:p14="http://schemas.microsoft.com/office/powerpoint/2010/main" val="141495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709331-9109-4222-B1CD-EFD550C77F5D}"/>
              </a:ext>
            </a:extLst>
          </p:cNvPr>
          <p:cNvSpPr>
            <a:spLocks noGrp="1"/>
          </p:cNvSpPr>
          <p:nvPr>
            <p:ph type="title" idx="4294967295"/>
          </p:nvPr>
        </p:nvSpPr>
        <p:spPr>
          <a:xfrm>
            <a:off x="7859485" y="634946"/>
            <a:ext cx="3690257" cy="1450757"/>
          </a:xfrm>
        </p:spPr>
        <p:txBody>
          <a:bodyPr vert="horz" lIns="91440" tIns="45720" rIns="91440" bIns="45720" rtlCol="0" anchor="b">
            <a:normAutofit/>
          </a:bodyPr>
          <a:lstStyle/>
          <a:p>
            <a:r>
              <a:rPr lang="en-US" dirty="0"/>
              <a:t>Development Trends</a:t>
            </a:r>
          </a:p>
        </p:txBody>
      </p:sp>
      <p:cxnSp>
        <p:nvCxnSpPr>
          <p:cNvPr id="35" name="Straight Connector 34">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8">
            <a:extLst>
              <a:ext uri="{FF2B5EF4-FFF2-40B4-BE49-F238E27FC236}">
                <a16:creationId xmlns:a16="http://schemas.microsoft.com/office/drawing/2014/main" id="{E6A2DA5C-BCB7-4C43-AA0E-705DE5F5ACBC}"/>
              </a:ext>
            </a:extLst>
          </p:cNvPr>
          <p:cNvSpPr>
            <a:spLocks noGrp="1"/>
          </p:cNvSpPr>
          <p:nvPr>
            <p:ph idx="4294967295"/>
          </p:nvPr>
        </p:nvSpPr>
        <p:spPr>
          <a:xfrm>
            <a:off x="7859485" y="2198914"/>
            <a:ext cx="3690257" cy="3670180"/>
          </a:xfrm>
        </p:spPr>
        <p:txBody>
          <a:bodyPr vert="horz" lIns="0" tIns="45720" rIns="0" bIns="45720" rtlCol="0">
            <a:normAutofit/>
          </a:bodyPr>
          <a:lstStyle/>
          <a:p>
            <a:r>
              <a:rPr lang="en-US" dirty="0"/>
              <a:t>Since 2005:</a:t>
            </a:r>
          </a:p>
          <a:p>
            <a:pPr lvl="1"/>
            <a:r>
              <a:rPr lang="en-US" dirty="0"/>
              <a:t>233 building permits for additions issued</a:t>
            </a:r>
          </a:p>
          <a:p>
            <a:pPr lvl="1"/>
            <a:r>
              <a:rPr lang="en-US" dirty="0"/>
              <a:t>Township has had a net gain of 30 housing units</a:t>
            </a:r>
          </a:p>
          <a:p>
            <a:pPr lvl="1"/>
            <a:r>
              <a:rPr lang="en-US" dirty="0"/>
              <a:t>Single-family homes have seen as many demolition permits as C.O.s</a:t>
            </a:r>
          </a:p>
          <a:p>
            <a:pPr lvl="1"/>
            <a:r>
              <a:rPr lang="en-US" dirty="0"/>
              <a:t>However, fall out from Covid-19 pandemic may reverse trend in housing market due to changing preferences</a:t>
            </a:r>
          </a:p>
          <a:p>
            <a:pPr lvl="1"/>
            <a:endParaRPr lang="en-US" dirty="0"/>
          </a:p>
        </p:txBody>
      </p:sp>
      <p:sp>
        <p:nvSpPr>
          <p:cNvPr id="37" name="Rectangle 36">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2" name="Chart 11">
            <a:extLst>
              <a:ext uri="{FF2B5EF4-FFF2-40B4-BE49-F238E27FC236}">
                <a16:creationId xmlns:a16="http://schemas.microsoft.com/office/drawing/2014/main" id="{670391AE-E840-D9D2-B467-019FB1695F41}"/>
              </a:ext>
            </a:extLst>
          </p:cNvPr>
          <p:cNvGraphicFramePr>
            <a:graphicFrameLocks/>
          </p:cNvGraphicFramePr>
          <p:nvPr>
            <p:extLst>
              <p:ext uri="{D42A27DB-BD31-4B8C-83A1-F6EECF244321}">
                <p14:modId xmlns:p14="http://schemas.microsoft.com/office/powerpoint/2010/main" val="32732516"/>
              </p:ext>
            </p:extLst>
          </p:nvPr>
        </p:nvGraphicFramePr>
        <p:xfrm>
          <a:off x="206829" y="634947"/>
          <a:ext cx="7424057" cy="5341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901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1F88EA-5B85-4782-9A95-9C738F48E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9A9E663-1F8A-406B-B295-B1EF8596D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C97561C-9294-4114-A5D6-9CF6CF68AC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0EE594-311F-43A9-9277-4DC4F4C784CA}"/>
              </a:ext>
            </a:extLst>
          </p:cNvPr>
          <p:cNvSpPr>
            <a:spLocks noGrp="1"/>
          </p:cNvSpPr>
          <p:nvPr>
            <p:ph type="title" idx="4294967295"/>
          </p:nvPr>
        </p:nvSpPr>
        <p:spPr>
          <a:xfrm>
            <a:off x="965030" y="963997"/>
            <a:ext cx="3254691" cy="4938361"/>
          </a:xfrm>
        </p:spPr>
        <p:txBody>
          <a:bodyPr vert="horz" lIns="91440" tIns="45720" rIns="91440" bIns="45720" rtlCol="0" anchor="ctr">
            <a:normAutofit/>
          </a:bodyPr>
          <a:lstStyle/>
          <a:p>
            <a:pPr algn="r"/>
            <a:r>
              <a:rPr lang="en-US" sz="4400" dirty="0"/>
              <a:t>Nitrate Dilution Model</a:t>
            </a:r>
          </a:p>
        </p:txBody>
      </p:sp>
      <p:cxnSp>
        <p:nvCxnSpPr>
          <p:cNvPr id="18" name="Straight Connector 17">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B34C78-2A2F-479E-9CBC-4A6E8C4CA915}"/>
              </a:ext>
            </a:extLst>
          </p:cNvPr>
          <p:cNvSpPr>
            <a:spLocks noGrp="1"/>
          </p:cNvSpPr>
          <p:nvPr>
            <p:ph idx="4294967295"/>
          </p:nvPr>
        </p:nvSpPr>
        <p:spPr>
          <a:xfrm>
            <a:off x="5134882" y="963507"/>
            <a:ext cx="6135097" cy="4938851"/>
          </a:xfrm>
        </p:spPr>
        <p:txBody>
          <a:bodyPr vert="horz" lIns="0" tIns="45720" rIns="0" bIns="45720" rtlCol="0" anchor="ctr">
            <a:normAutofit/>
          </a:bodyPr>
          <a:lstStyle/>
          <a:p>
            <a:r>
              <a:rPr lang="en-US" sz="1800" dirty="0"/>
              <a:t>Optimal land area per household needed to meet State standard:</a:t>
            </a:r>
          </a:p>
          <a:p>
            <a:pPr lvl="1"/>
            <a:r>
              <a:rPr lang="en-US" dirty="0"/>
              <a:t>3.7 to 3.9 acres</a:t>
            </a:r>
          </a:p>
          <a:p>
            <a:r>
              <a:rPr lang="en-US" sz="1800" dirty="0"/>
              <a:t>Sustainable population and households based on solely septic use:</a:t>
            </a:r>
          </a:p>
          <a:p>
            <a:pPr lvl="1"/>
            <a:r>
              <a:rPr lang="en-US" dirty="0"/>
              <a:t>Population range: 5,893.6 to 8,044.7 people</a:t>
            </a:r>
          </a:p>
          <a:p>
            <a:pPr lvl="1"/>
            <a:r>
              <a:rPr lang="en-US" dirty="0"/>
              <a:t>Household range: 1,961.9 to 2,678.0 households</a:t>
            </a:r>
          </a:p>
        </p:txBody>
      </p:sp>
    </p:spTree>
    <p:extLst>
      <p:ext uri="{BB962C8B-B14F-4D97-AF65-F5344CB8AC3E}">
        <p14:creationId xmlns:p14="http://schemas.microsoft.com/office/powerpoint/2010/main" val="352270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8383-CD3A-4900-B25F-611CC60AB229}"/>
              </a:ext>
            </a:extLst>
          </p:cNvPr>
          <p:cNvSpPr>
            <a:spLocks noGrp="1"/>
          </p:cNvSpPr>
          <p:nvPr>
            <p:ph type="title" idx="4294967295"/>
          </p:nvPr>
        </p:nvSpPr>
        <p:spPr>
          <a:xfrm>
            <a:off x="8820150" y="1771650"/>
            <a:ext cx="3371850" cy="2033588"/>
          </a:xfrm>
        </p:spPr>
        <p:txBody>
          <a:bodyPr anchor="ctr">
            <a:normAutofit/>
          </a:bodyPr>
          <a:lstStyle/>
          <a:p>
            <a:r>
              <a:rPr lang="en-US" sz="3600" dirty="0"/>
              <a:t>Further Breakdown of NDM</a:t>
            </a:r>
            <a:br>
              <a:rPr lang="en-US" sz="3600" dirty="0"/>
            </a:br>
            <a:endParaRPr lang="en-US" sz="3600" dirty="0"/>
          </a:p>
        </p:txBody>
      </p:sp>
      <p:graphicFrame>
        <p:nvGraphicFramePr>
          <p:cNvPr id="4" name="Content Placeholder 3">
            <a:extLst>
              <a:ext uri="{FF2B5EF4-FFF2-40B4-BE49-F238E27FC236}">
                <a16:creationId xmlns:a16="http://schemas.microsoft.com/office/drawing/2014/main" id="{4732565B-0424-47CB-A11E-19B5487B5030}"/>
              </a:ext>
            </a:extLst>
          </p:cNvPr>
          <p:cNvGraphicFramePr>
            <a:graphicFrameLocks noGrp="1"/>
          </p:cNvGraphicFramePr>
          <p:nvPr>
            <p:ph idx="4294967295"/>
            <p:extLst>
              <p:ext uri="{D42A27DB-BD31-4B8C-83A1-F6EECF244321}">
                <p14:modId xmlns:p14="http://schemas.microsoft.com/office/powerpoint/2010/main" val="334513296"/>
              </p:ext>
            </p:extLst>
          </p:nvPr>
        </p:nvGraphicFramePr>
        <p:xfrm>
          <a:off x="337457" y="1200150"/>
          <a:ext cx="6910392" cy="3931447"/>
        </p:xfrm>
        <a:graphic>
          <a:graphicData uri="http://schemas.openxmlformats.org/drawingml/2006/table">
            <a:tbl>
              <a:tblPr firstRow="1" firstCol="1" bandRow="1"/>
              <a:tblGrid>
                <a:gridCol w="837893">
                  <a:extLst>
                    <a:ext uri="{9D8B030D-6E8A-4147-A177-3AD203B41FA5}">
                      <a16:colId xmlns:a16="http://schemas.microsoft.com/office/drawing/2014/main" val="565723985"/>
                    </a:ext>
                  </a:extLst>
                </a:gridCol>
                <a:gridCol w="877064">
                  <a:extLst>
                    <a:ext uri="{9D8B030D-6E8A-4147-A177-3AD203B41FA5}">
                      <a16:colId xmlns:a16="http://schemas.microsoft.com/office/drawing/2014/main" val="1383538561"/>
                    </a:ext>
                  </a:extLst>
                </a:gridCol>
                <a:gridCol w="1242061">
                  <a:extLst>
                    <a:ext uri="{9D8B030D-6E8A-4147-A177-3AD203B41FA5}">
                      <a16:colId xmlns:a16="http://schemas.microsoft.com/office/drawing/2014/main" val="3273598799"/>
                    </a:ext>
                  </a:extLst>
                </a:gridCol>
                <a:gridCol w="1197549">
                  <a:extLst>
                    <a:ext uri="{9D8B030D-6E8A-4147-A177-3AD203B41FA5}">
                      <a16:colId xmlns:a16="http://schemas.microsoft.com/office/drawing/2014/main" val="2121715833"/>
                    </a:ext>
                  </a:extLst>
                </a:gridCol>
                <a:gridCol w="1019502">
                  <a:extLst>
                    <a:ext uri="{9D8B030D-6E8A-4147-A177-3AD203B41FA5}">
                      <a16:colId xmlns:a16="http://schemas.microsoft.com/office/drawing/2014/main" val="2673994673"/>
                    </a:ext>
                  </a:extLst>
                </a:gridCol>
                <a:gridCol w="859259">
                  <a:extLst>
                    <a:ext uri="{9D8B030D-6E8A-4147-A177-3AD203B41FA5}">
                      <a16:colId xmlns:a16="http://schemas.microsoft.com/office/drawing/2014/main" val="2928655021"/>
                    </a:ext>
                  </a:extLst>
                </a:gridCol>
                <a:gridCol w="877064">
                  <a:extLst>
                    <a:ext uri="{9D8B030D-6E8A-4147-A177-3AD203B41FA5}">
                      <a16:colId xmlns:a16="http://schemas.microsoft.com/office/drawing/2014/main" val="2939878474"/>
                    </a:ext>
                  </a:extLst>
                </a:gridCol>
              </a:tblGrid>
              <a:tr h="344772">
                <a:tc gridSpan="7">
                  <a:txBody>
                    <a:bodyPr/>
                    <a:lstStyle/>
                    <a:p>
                      <a:pPr marL="0" marR="0" algn="ct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Projections Estimates for Sustainable Growth, by Zone</a:t>
                      </a:r>
                      <a:endParaRPr lang="en-US" sz="2000" b="0" i="0" u="none" strike="noStrike" dirty="0">
                        <a:effectLst/>
                        <a:latin typeface="Arial" panose="020B0604020202020204" pitchFamily="34" charset="0"/>
                      </a:endParaRPr>
                    </a:p>
                  </a:txBody>
                  <a:tcPr marL="102555" marR="102555" marT="51278" marB="512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027428"/>
                  </a:ext>
                </a:extLst>
              </a:tr>
              <a:tr h="1057675">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Zone</a:t>
                      </a:r>
                      <a:endParaRPr lang="en-US" sz="2000" b="0" i="0" u="none" strike="noStrike" dirty="0">
                        <a:effectLst/>
                        <a:latin typeface="Arial" panose="020B0604020202020204" pitchFamily="34" charset="0"/>
                      </a:endParaRPr>
                    </a:p>
                  </a:txBody>
                  <a:tcPr marL="76917" marR="76917" marT="106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Projected New Lots</a:t>
                      </a:r>
                      <a:endParaRPr lang="en-US" sz="2000" b="0" i="0" u="none" strike="noStrike" dirty="0">
                        <a:effectLst/>
                        <a:latin typeface="Arial" panose="020B0604020202020204" pitchFamily="34" charset="0"/>
                      </a:endParaRPr>
                    </a:p>
                  </a:txBody>
                  <a:tcPr marL="76917" marR="76917" marT="106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Sustainable number of Homes in zone, 2.0mg/L threshold</a:t>
                      </a:r>
                      <a:endParaRPr lang="en-US" sz="2000" b="0" i="0" u="none" strike="noStrike" dirty="0">
                        <a:effectLst/>
                        <a:latin typeface="Arial" panose="020B0604020202020204" pitchFamily="34" charset="0"/>
                      </a:endParaRPr>
                    </a:p>
                  </a:txBody>
                  <a:tcPr marL="76917" marR="76917" marT="106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Environmental Constraint Adjustment*</a:t>
                      </a:r>
                      <a:endParaRPr lang="en-US" sz="2000" b="0" i="0" u="none" strike="noStrike" dirty="0">
                        <a:effectLst/>
                        <a:latin typeface="Arial" panose="020B0604020202020204" pitchFamily="34" charset="0"/>
                      </a:endParaRPr>
                    </a:p>
                  </a:txBody>
                  <a:tcPr marL="76917" marR="76917" marT="106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Adjusted Sustainable Additional Number of Homes</a:t>
                      </a:r>
                      <a:endParaRPr lang="en-US" sz="2000" b="0" i="0" u="none" strike="noStrike" dirty="0">
                        <a:effectLst/>
                        <a:latin typeface="Arial" panose="020B0604020202020204" pitchFamily="34" charset="0"/>
                      </a:endParaRPr>
                    </a:p>
                  </a:txBody>
                  <a:tcPr marL="76917" marR="76917" marT="106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l" fontAlgn="b">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H2M current estimate of homes in Zone</a:t>
                      </a:r>
                      <a:endParaRPr lang="en-US" sz="2000" b="0" i="0" u="none" strike="noStrike" dirty="0">
                        <a:effectLst/>
                        <a:latin typeface="Arial" panose="020B0604020202020204" pitchFamily="34" charset="0"/>
                      </a:endParaRPr>
                    </a:p>
                  </a:txBody>
                  <a:tcPr marL="76917" marR="76917" marT="106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Projected Lots</a:t>
                      </a:r>
                      <a:endParaRPr lang="en-US" sz="2000" b="0" i="0" u="none" strike="noStrike" dirty="0">
                        <a:effectLst/>
                        <a:latin typeface="Arial" panose="020B0604020202020204" pitchFamily="34" charset="0"/>
                      </a:endParaRPr>
                    </a:p>
                  </a:txBody>
                  <a:tcPr marL="76917" marR="76917" marT="106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98618575"/>
                  </a:ext>
                </a:extLst>
              </a:tr>
              <a:tr h="252900">
                <a:tc>
                  <a:txBody>
                    <a:bodyPr/>
                    <a:lstStyle/>
                    <a:p>
                      <a:pPr marL="0" marR="0" algn="l" fontAlgn="ctr">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B-Zone</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fontAlgn="b">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DEDED"/>
                    </a:solidFill>
                  </a:tcPr>
                </a:tc>
                <a:tc>
                  <a:txBody>
                    <a:bodyPr/>
                    <a:lstStyle/>
                    <a:p>
                      <a:pPr marL="0" marR="0" algn="r" fontAlgn="t">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DEDED"/>
                    </a:solidFill>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44135307"/>
                  </a:ext>
                </a:extLst>
              </a:tr>
              <a:tr h="252900">
                <a:tc>
                  <a:txBody>
                    <a:bodyPr/>
                    <a:lstStyle/>
                    <a:p>
                      <a:pPr marL="0" marR="0" algn="l" fontAlgn="ctr">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CR-1 Zone</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106</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b">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gn="r" fontAlgn="t">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99</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99</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3841207"/>
                  </a:ext>
                </a:extLst>
              </a:tr>
              <a:tr h="252900">
                <a:tc>
                  <a:txBody>
                    <a:bodyPr/>
                    <a:lstStyle/>
                    <a:p>
                      <a:pPr marL="0" marR="0" algn="l" fontAlgn="ctr">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CR-2 Zone</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33</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b">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gn="r" fontAlgn="t">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155</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155</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58796979"/>
                  </a:ext>
                </a:extLst>
              </a:tr>
              <a:tr h="252900">
                <a:tc>
                  <a:txBody>
                    <a:bodyPr/>
                    <a:lstStyle/>
                    <a:p>
                      <a:pPr marL="0" marR="0" algn="l" fontAlgn="ctr">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R Zone</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88</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42</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b">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35.0%</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gn="r" fontAlgn="t">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199</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214</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9934003"/>
                  </a:ext>
                </a:extLst>
              </a:tr>
              <a:tr h="252900">
                <a:tc>
                  <a:txBody>
                    <a:bodyPr/>
                    <a:lstStyle/>
                    <a:p>
                      <a:pPr marL="0" marR="0" algn="l" fontAlgn="ctr">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R-1 Zone</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47</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121</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b">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15.7%</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gn="r" fontAlgn="t">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342</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361</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78724246"/>
                  </a:ext>
                </a:extLst>
              </a:tr>
              <a:tr h="252900">
                <a:tc>
                  <a:txBody>
                    <a:bodyPr/>
                    <a:lstStyle/>
                    <a:p>
                      <a:pPr marL="0" marR="0" algn="l" fontAlgn="ctr">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R-2 Zone</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108</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b">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19.4%</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gn="r" fontAlgn="t">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201</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222</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2130613"/>
                  </a:ext>
                </a:extLst>
              </a:tr>
              <a:tr h="252900">
                <a:tc>
                  <a:txBody>
                    <a:bodyPr/>
                    <a:lstStyle/>
                    <a:p>
                      <a:pPr marL="0" marR="0" algn="l" fontAlgn="ctr">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R-3 Zone</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82</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529</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b">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23.0%</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gn="r" fontAlgn="t">
                        <a:lnSpc>
                          <a:spcPct val="107000"/>
                        </a:lnSpc>
                        <a:spcBef>
                          <a:spcPts val="0"/>
                        </a:spcBef>
                        <a:spcAft>
                          <a:spcPts val="0"/>
                        </a:spcAft>
                        <a:tabLst>
                          <a:tab pos="360045" algn="ctr"/>
                          <a:tab pos="720090" algn="r"/>
                        </a:tabLs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122</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534</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656</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62535178"/>
                  </a:ext>
                </a:extLst>
              </a:tr>
              <a:tr h="252900">
                <a:tc>
                  <a:txBody>
                    <a:bodyPr/>
                    <a:lstStyle/>
                    <a:p>
                      <a:pPr marL="0" marR="0" algn="l" fontAlgn="ctr">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R-5 Zone</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41</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677</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b">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gn="r" fontAlgn="t">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432</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490</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4624076"/>
                  </a:ext>
                </a:extLst>
              </a:tr>
              <a:tr h="252900">
                <a:tc>
                  <a:txBody>
                    <a:bodyPr/>
                    <a:lstStyle/>
                    <a:p>
                      <a:pPr marL="0" marR="0" algn="l" fontAlgn="ctr">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R-10 Zone</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1021</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fontAlgn="b">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tc>
                  <a:txBody>
                    <a:bodyPr/>
                    <a:lstStyle/>
                    <a:p>
                      <a:pPr marL="0" marR="0" algn="r" fontAlgn="t">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114</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143</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936965"/>
                  </a:ext>
                </a:extLst>
              </a:tr>
              <a:tr h="252900">
                <a:tc>
                  <a:txBody>
                    <a:bodyPr/>
                    <a:lstStyle/>
                    <a:p>
                      <a:pPr marL="0" marR="0" algn="l" fontAlgn="ctr">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281</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2638</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b">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r" fontAlgn="t">
                        <a:lnSpc>
                          <a:spcPct val="107000"/>
                        </a:lnSpc>
                        <a:spcBef>
                          <a:spcPts val="0"/>
                        </a:spcBef>
                        <a:spcAft>
                          <a:spcPts val="0"/>
                        </a:spcAft>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264</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r" fontAlgn="b">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2077</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t">
                        <a:lnSpc>
                          <a:spcPct val="107000"/>
                        </a:lnSpc>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2341</a:t>
                      </a:r>
                      <a:endParaRPr lang="en-US" sz="2000" b="0" i="0" u="none" strike="noStrike" dirty="0">
                        <a:effectLst/>
                        <a:latin typeface="Arial" panose="020B0604020202020204" pitchFamily="34" charset="0"/>
                      </a:endParaRPr>
                    </a:p>
                  </a:txBody>
                  <a:tcPr marL="76917" marR="76917" marT="10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709816"/>
                  </a:ext>
                </a:extLst>
              </a:tr>
            </a:tbl>
          </a:graphicData>
        </a:graphic>
      </p:graphicFrame>
      <p:sp>
        <p:nvSpPr>
          <p:cNvPr id="5" name="TextBox 4">
            <a:extLst>
              <a:ext uri="{FF2B5EF4-FFF2-40B4-BE49-F238E27FC236}">
                <a16:creationId xmlns:a16="http://schemas.microsoft.com/office/drawing/2014/main" id="{1F96942C-96B4-4E34-91E5-DA2A7BEC2F40}"/>
              </a:ext>
            </a:extLst>
          </p:cNvPr>
          <p:cNvSpPr txBox="1"/>
          <p:nvPr/>
        </p:nvSpPr>
        <p:spPr>
          <a:xfrm>
            <a:off x="8312727" y="3371269"/>
            <a:ext cx="272472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Adjustments based on existing lots and environmental constraints</a:t>
            </a:r>
          </a:p>
        </p:txBody>
      </p:sp>
      <p:sp>
        <p:nvSpPr>
          <p:cNvPr id="3" name="TextBox 2">
            <a:extLst>
              <a:ext uri="{FF2B5EF4-FFF2-40B4-BE49-F238E27FC236}">
                <a16:creationId xmlns:a16="http://schemas.microsoft.com/office/drawing/2014/main" id="{1291DF45-2DD3-4E3A-9149-E9489CF3A5B4}"/>
              </a:ext>
            </a:extLst>
          </p:cNvPr>
          <p:cNvSpPr txBox="1"/>
          <p:nvPr/>
        </p:nvSpPr>
        <p:spPr>
          <a:xfrm>
            <a:off x="840509" y="5865091"/>
            <a:ext cx="5680364" cy="461665"/>
          </a:xfrm>
          <a:prstGeom prst="rect">
            <a:avLst/>
          </a:prstGeom>
          <a:noFill/>
        </p:spPr>
        <p:txBody>
          <a:bodyPr wrap="square" rtlCol="0">
            <a:spAutoFit/>
          </a:bodyPr>
          <a:lstStyle/>
          <a:p>
            <a:r>
              <a:rPr lang="en-US" sz="1200" dirty="0"/>
              <a:t>*Environmental Constraint Adjustment is based on the percentage of land area in each zone that can be developed given current zoning and existing environmental constraints</a:t>
            </a:r>
          </a:p>
        </p:txBody>
      </p:sp>
      <p:sp>
        <p:nvSpPr>
          <p:cNvPr id="7" name="Oval 6">
            <a:extLst>
              <a:ext uri="{FF2B5EF4-FFF2-40B4-BE49-F238E27FC236}">
                <a16:creationId xmlns:a16="http://schemas.microsoft.com/office/drawing/2014/main" id="{93BAF5D0-CAA2-4911-A9E2-AAA16BC6FECF}"/>
              </a:ext>
            </a:extLst>
          </p:cNvPr>
          <p:cNvSpPr/>
          <p:nvPr/>
        </p:nvSpPr>
        <p:spPr>
          <a:xfrm>
            <a:off x="1544715" y="4838330"/>
            <a:ext cx="603681" cy="381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D8CFDCD-A07E-4B71-B844-8B4EB650F281}"/>
              </a:ext>
            </a:extLst>
          </p:cNvPr>
          <p:cNvSpPr/>
          <p:nvPr/>
        </p:nvSpPr>
        <p:spPr>
          <a:xfrm>
            <a:off x="5017364" y="4838330"/>
            <a:ext cx="603681" cy="381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447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7">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709331-9109-4222-B1CD-EFD550C77F5D}"/>
              </a:ext>
            </a:extLst>
          </p:cNvPr>
          <p:cNvSpPr>
            <a:spLocks noGrp="1"/>
          </p:cNvSpPr>
          <p:nvPr>
            <p:ph type="title"/>
          </p:nvPr>
        </p:nvSpPr>
        <p:spPr>
          <a:xfrm>
            <a:off x="7859485" y="634946"/>
            <a:ext cx="3690257" cy="1450757"/>
          </a:xfrm>
        </p:spPr>
        <p:txBody>
          <a:bodyPr>
            <a:normAutofit/>
          </a:bodyPr>
          <a:lstStyle/>
          <a:p>
            <a:r>
              <a:rPr lang="en-US" sz="3400" dirty="0"/>
              <a:t>Resiliency and Environmental Sustainability</a:t>
            </a:r>
          </a:p>
        </p:txBody>
      </p:sp>
      <p:pic>
        <p:nvPicPr>
          <p:cNvPr id="9" name="Picture 8" descr="A picture containing text, map&#10;&#10;Description automatically generated">
            <a:extLst>
              <a:ext uri="{FF2B5EF4-FFF2-40B4-BE49-F238E27FC236}">
                <a16:creationId xmlns:a16="http://schemas.microsoft.com/office/drawing/2014/main" id="{305445BD-9E3B-458E-BB8D-5A22A5F70FDB}"/>
              </a:ext>
            </a:extLst>
          </p:cNvPr>
          <p:cNvPicPr/>
          <p:nvPr/>
        </p:nvPicPr>
        <p:blipFill rotWithShape="1">
          <a:blip r:embed="rId3" cstate="print">
            <a:extLst>
              <a:ext uri="{28A0092B-C50C-407E-A947-70E740481C1C}">
                <a14:useLocalDpi xmlns:a14="http://schemas.microsoft.com/office/drawing/2010/main" val="0"/>
              </a:ext>
            </a:extLst>
          </a:blip>
          <a:srcRect l="-3515" t="-4469" r="-37259" b="-36186"/>
          <a:stretch/>
        </p:blipFill>
        <p:spPr>
          <a:xfrm>
            <a:off x="634000" y="-228591"/>
            <a:ext cx="7258142" cy="8567041"/>
          </a:xfrm>
          <a:prstGeom prst="rect">
            <a:avLst/>
          </a:prstGeom>
        </p:spPr>
      </p:pic>
      <p:cxnSp>
        <p:nvCxnSpPr>
          <p:cNvPr id="40" name="Straight Connector 39">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8">
            <a:extLst>
              <a:ext uri="{FF2B5EF4-FFF2-40B4-BE49-F238E27FC236}">
                <a16:creationId xmlns:a16="http://schemas.microsoft.com/office/drawing/2014/main" id="{E6A2DA5C-BCB7-4C43-AA0E-705DE5F5ACBC}"/>
              </a:ext>
            </a:extLst>
          </p:cNvPr>
          <p:cNvSpPr>
            <a:spLocks noGrp="1"/>
          </p:cNvSpPr>
          <p:nvPr>
            <p:ph idx="1"/>
          </p:nvPr>
        </p:nvSpPr>
        <p:spPr>
          <a:xfrm>
            <a:off x="7859485" y="2198914"/>
            <a:ext cx="3690257" cy="3670180"/>
          </a:xfrm>
        </p:spPr>
        <p:txBody>
          <a:bodyPr>
            <a:normAutofit lnSpcReduction="10000"/>
          </a:bodyPr>
          <a:lstStyle/>
          <a:p>
            <a:r>
              <a:rPr lang="en-US" dirty="0"/>
              <a:t>Flooding Concerns:</a:t>
            </a:r>
          </a:p>
          <a:p>
            <a:pPr lvl="1"/>
            <a:r>
              <a:rPr lang="en-US" dirty="0"/>
              <a:t>Whippany, Passaic and northern branch of Raritan River flood plains</a:t>
            </a:r>
          </a:p>
          <a:p>
            <a:pPr lvl="1"/>
            <a:r>
              <a:rPr lang="en-US" dirty="0"/>
              <a:t>Repeated flooding of police department building</a:t>
            </a:r>
          </a:p>
          <a:p>
            <a:pPr lvl="1"/>
            <a:r>
              <a:rPr lang="en-US" dirty="0"/>
              <a:t>Other public and semi-public properties located in flood plain</a:t>
            </a:r>
          </a:p>
          <a:p>
            <a:r>
              <a:rPr lang="en-US" dirty="0"/>
              <a:t>Energy Supply Concerns</a:t>
            </a:r>
          </a:p>
          <a:p>
            <a:pPr lvl="1"/>
            <a:r>
              <a:rPr lang="en-US" dirty="0"/>
              <a:t>Need for additional backup generators</a:t>
            </a:r>
          </a:p>
          <a:p>
            <a:r>
              <a:rPr lang="en-US" dirty="0"/>
              <a:t>Updated Stormwater Management Ordinance </a:t>
            </a:r>
          </a:p>
        </p:txBody>
      </p:sp>
      <p:sp>
        <p:nvSpPr>
          <p:cNvPr id="42" name="Rectangle 41">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776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31512-0DB9-432B-B219-52F564DA7377}"/>
              </a:ext>
            </a:extLst>
          </p:cNvPr>
          <p:cNvSpPr>
            <a:spLocks noGrp="1"/>
          </p:cNvSpPr>
          <p:nvPr>
            <p:ph type="title"/>
          </p:nvPr>
        </p:nvSpPr>
        <p:spPr>
          <a:xfrm>
            <a:off x="965030" y="963997"/>
            <a:ext cx="3254691" cy="4938361"/>
          </a:xfrm>
        </p:spPr>
        <p:txBody>
          <a:bodyPr anchor="ctr">
            <a:normAutofit/>
          </a:bodyPr>
          <a:lstStyle/>
          <a:p>
            <a:pPr algn="r"/>
            <a:r>
              <a:rPr lang="en-US" sz="3100" dirty="0"/>
              <a:t>Significant Land Use Considerations </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B011CC-FBAC-4E93-A5F4-04669579D301}"/>
              </a:ext>
            </a:extLst>
          </p:cNvPr>
          <p:cNvSpPr>
            <a:spLocks noGrp="1"/>
          </p:cNvSpPr>
          <p:nvPr>
            <p:ph idx="1"/>
          </p:nvPr>
        </p:nvSpPr>
        <p:spPr>
          <a:xfrm>
            <a:off x="5134882" y="963507"/>
            <a:ext cx="6135097" cy="4938851"/>
          </a:xfrm>
        </p:spPr>
        <p:txBody>
          <a:bodyPr anchor="ctr">
            <a:normAutofit/>
          </a:bodyPr>
          <a:lstStyle/>
          <a:p>
            <a:r>
              <a:rPr lang="en-US" sz="1800" dirty="0" err="1"/>
              <a:t>Roadscape</a:t>
            </a:r>
            <a:r>
              <a:rPr lang="en-US" sz="1800" dirty="0"/>
              <a:t> Preservation- Key to rural historic character and sense of place</a:t>
            </a:r>
          </a:p>
          <a:p>
            <a:r>
              <a:rPr lang="en-US" sz="1800" dirty="0"/>
              <a:t>Historic Preservation- Paramount to the architectural and historical integrity of the Township</a:t>
            </a:r>
          </a:p>
          <a:p>
            <a:r>
              <a:rPr lang="en-US" sz="1800" dirty="0"/>
              <a:t>Water Quality and Environmentally Sensitive Land Protection- Crucial to understanding capacity for development</a:t>
            </a:r>
          </a:p>
        </p:txBody>
      </p:sp>
    </p:spTree>
    <p:extLst>
      <p:ext uri="{BB962C8B-B14F-4D97-AF65-F5344CB8AC3E}">
        <p14:creationId xmlns:p14="http://schemas.microsoft.com/office/powerpoint/2010/main" val="264609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431512-0DB9-432B-B219-52F564DA7377}"/>
              </a:ext>
            </a:extLst>
          </p:cNvPr>
          <p:cNvSpPr>
            <a:spLocks noGrp="1"/>
          </p:cNvSpPr>
          <p:nvPr>
            <p:ph type="title"/>
          </p:nvPr>
        </p:nvSpPr>
        <p:spPr>
          <a:xfrm>
            <a:off x="965030" y="963997"/>
            <a:ext cx="3254691" cy="4938361"/>
          </a:xfrm>
        </p:spPr>
        <p:txBody>
          <a:bodyPr anchor="ctr">
            <a:normAutofit/>
          </a:bodyPr>
          <a:lstStyle/>
          <a:p>
            <a:pPr algn="r"/>
            <a:r>
              <a:rPr lang="en-US" sz="3100" dirty="0"/>
              <a:t>Overarching </a:t>
            </a:r>
            <a:br>
              <a:rPr lang="en-US" sz="3100" dirty="0"/>
            </a:br>
            <a:r>
              <a:rPr lang="en-US" sz="3100" dirty="0"/>
              <a:t>Land Use Recommendations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B011CC-FBAC-4E93-A5F4-04669579D301}"/>
              </a:ext>
            </a:extLst>
          </p:cNvPr>
          <p:cNvSpPr>
            <a:spLocks noGrp="1"/>
          </p:cNvSpPr>
          <p:nvPr>
            <p:ph idx="1"/>
          </p:nvPr>
        </p:nvSpPr>
        <p:spPr>
          <a:xfrm>
            <a:off x="5134882" y="963507"/>
            <a:ext cx="6135097" cy="4938851"/>
          </a:xfrm>
        </p:spPr>
        <p:txBody>
          <a:bodyPr anchor="ctr">
            <a:normAutofit/>
          </a:bodyPr>
          <a:lstStyle/>
          <a:p>
            <a:r>
              <a:rPr lang="en-US" sz="1800" dirty="0"/>
              <a:t>Regulate future development to overall very low densities</a:t>
            </a:r>
          </a:p>
          <a:p>
            <a:r>
              <a:rPr lang="en-US" sz="1800" dirty="0"/>
              <a:t>Future development should relate to findings of 2020 NDM and CPCM Report</a:t>
            </a:r>
          </a:p>
          <a:p>
            <a:r>
              <a:rPr lang="en-US" sz="1800" dirty="0"/>
              <a:t>Encourage creative and flexible zoning and development techniques that balance future development with land conservation</a:t>
            </a:r>
          </a:p>
          <a:p>
            <a:r>
              <a:rPr lang="en-US" sz="1800" dirty="0"/>
              <a:t>Allow for accessory dwelling units, including accessory cottages, and other aging-in-place policies</a:t>
            </a:r>
          </a:p>
        </p:txBody>
      </p:sp>
    </p:spTree>
    <p:extLst>
      <p:ext uri="{BB962C8B-B14F-4D97-AF65-F5344CB8AC3E}">
        <p14:creationId xmlns:p14="http://schemas.microsoft.com/office/powerpoint/2010/main" val="1673951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31512-0DB9-432B-B219-52F564DA7377}"/>
              </a:ext>
            </a:extLst>
          </p:cNvPr>
          <p:cNvSpPr>
            <a:spLocks noGrp="1"/>
          </p:cNvSpPr>
          <p:nvPr>
            <p:ph type="title"/>
          </p:nvPr>
        </p:nvSpPr>
        <p:spPr>
          <a:xfrm>
            <a:off x="965030" y="963997"/>
            <a:ext cx="3254691" cy="4938361"/>
          </a:xfrm>
        </p:spPr>
        <p:txBody>
          <a:bodyPr anchor="ctr">
            <a:normAutofit/>
          </a:bodyPr>
          <a:lstStyle/>
          <a:p>
            <a:pPr algn="r"/>
            <a:r>
              <a:rPr lang="en-US" sz="3100" dirty="0"/>
              <a:t>General Land Use and Zoning Recommendations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B011CC-FBAC-4E93-A5F4-04669579D301}"/>
              </a:ext>
            </a:extLst>
          </p:cNvPr>
          <p:cNvSpPr>
            <a:spLocks noGrp="1"/>
          </p:cNvSpPr>
          <p:nvPr>
            <p:ph idx="1"/>
          </p:nvPr>
        </p:nvSpPr>
        <p:spPr>
          <a:xfrm>
            <a:off x="5134882" y="963507"/>
            <a:ext cx="6135097" cy="4938851"/>
          </a:xfrm>
        </p:spPr>
        <p:txBody>
          <a:bodyPr anchor="ctr">
            <a:normAutofit/>
          </a:bodyPr>
          <a:lstStyle/>
          <a:p>
            <a:pPr marL="0" indent="0">
              <a:buNone/>
            </a:pPr>
            <a:r>
              <a:rPr lang="en-US" sz="1800" dirty="0"/>
              <a:t>Conduct analysis to identify parcels near zone district boundaries that may warrant consideration for rezoning. </a:t>
            </a:r>
          </a:p>
          <a:p>
            <a:pPr marL="0" indent="0">
              <a:buNone/>
            </a:pPr>
            <a:r>
              <a:rPr lang="en-US" sz="1800" dirty="0"/>
              <a:t>Promote Preservation especially along roadways</a:t>
            </a:r>
          </a:p>
          <a:p>
            <a:pPr marL="0" indent="0">
              <a:buNone/>
            </a:pPr>
            <a:r>
              <a:rPr lang="en-US" sz="1800" dirty="0"/>
              <a:t>Promote visual resources like scenic vistas and historic roadways</a:t>
            </a:r>
          </a:p>
          <a:p>
            <a:pPr marL="0" indent="0">
              <a:buNone/>
            </a:pPr>
            <a:r>
              <a:rPr lang="en-US" sz="1800" dirty="0"/>
              <a:t>Contemplate more flexible standards such as clustering to allow for development that is consistent with the pattern or form of historic development. </a:t>
            </a:r>
          </a:p>
        </p:txBody>
      </p:sp>
    </p:spTree>
    <p:extLst>
      <p:ext uri="{BB962C8B-B14F-4D97-AF65-F5344CB8AC3E}">
        <p14:creationId xmlns:p14="http://schemas.microsoft.com/office/powerpoint/2010/main" val="163761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431512-0DB9-432B-B219-52F564DA7377}"/>
              </a:ext>
            </a:extLst>
          </p:cNvPr>
          <p:cNvSpPr>
            <a:spLocks noGrp="1"/>
          </p:cNvSpPr>
          <p:nvPr>
            <p:ph type="title"/>
          </p:nvPr>
        </p:nvSpPr>
        <p:spPr>
          <a:xfrm>
            <a:off x="965030" y="963997"/>
            <a:ext cx="3254691" cy="4938361"/>
          </a:xfrm>
        </p:spPr>
        <p:txBody>
          <a:bodyPr anchor="ctr">
            <a:normAutofit/>
          </a:bodyPr>
          <a:lstStyle/>
          <a:p>
            <a:pPr algn="r"/>
            <a:r>
              <a:rPr lang="en-US" sz="3100" dirty="0"/>
              <a:t>Housing Plan Recommendations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B011CC-FBAC-4E93-A5F4-04669579D301}"/>
              </a:ext>
            </a:extLst>
          </p:cNvPr>
          <p:cNvSpPr>
            <a:spLocks noGrp="1"/>
          </p:cNvSpPr>
          <p:nvPr>
            <p:ph idx="1"/>
          </p:nvPr>
        </p:nvSpPr>
        <p:spPr>
          <a:xfrm>
            <a:off x="5134882" y="963507"/>
            <a:ext cx="6135097" cy="4938851"/>
          </a:xfrm>
        </p:spPr>
        <p:txBody>
          <a:bodyPr anchor="ctr">
            <a:normAutofit/>
          </a:bodyPr>
          <a:lstStyle/>
          <a:p>
            <a:r>
              <a:rPr lang="en-US" sz="1800" dirty="0"/>
              <a:t>Meet the change in housing preferences due to Covid-19 pandemic</a:t>
            </a:r>
          </a:p>
          <a:p>
            <a:r>
              <a:rPr lang="en-US" sz="1800" dirty="0"/>
              <a:t>Adopt aging-in-place policies to allow for older residences to continue living in the community</a:t>
            </a:r>
          </a:p>
          <a:p>
            <a:r>
              <a:rPr lang="en-US" sz="1800" dirty="0"/>
              <a:t>Amend the current accessory apartment ordinance to expand housing options in the Township </a:t>
            </a:r>
          </a:p>
        </p:txBody>
      </p:sp>
    </p:spTree>
    <p:extLst>
      <p:ext uri="{BB962C8B-B14F-4D97-AF65-F5344CB8AC3E}">
        <p14:creationId xmlns:p14="http://schemas.microsoft.com/office/powerpoint/2010/main" val="27682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AE38-1818-429A-B125-9D8BCB4AD4D1}"/>
              </a:ext>
            </a:extLst>
          </p:cNvPr>
          <p:cNvSpPr>
            <a:spLocks noGrp="1"/>
          </p:cNvSpPr>
          <p:nvPr>
            <p:ph type="title"/>
          </p:nvPr>
        </p:nvSpPr>
        <p:spPr/>
        <p:txBody>
          <a:bodyPr/>
          <a:lstStyle/>
          <a:p>
            <a:pPr algn="ctr"/>
            <a:r>
              <a:rPr lang="en-US" dirty="0"/>
              <a:t>Purpose of Master Plan</a:t>
            </a:r>
          </a:p>
        </p:txBody>
      </p:sp>
      <p:graphicFrame>
        <p:nvGraphicFramePr>
          <p:cNvPr id="5" name="Content Placeholder 2">
            <a:extLst>
              <a:ext uri="{FF2B5EF4-FFF2-40B4-BE49-F238E27FC236}">
                <a16:creationId xmlns:a16="http://schemas.microsoft.com/office/drawing/2014/main" id="{A2FCFDCB-B8BE-4B66-BB4D-26092BCDB51A}"/>
              </a:ext>
            </a:extLst>
          </p:cNvPr>
          <p:cNvGraphicFramePr>
            <a:graphicFrameLocks noGrp="1"/>
          </p:cNvGraphicFramePr>
          <p:nvPr>
            <p:ph idx="1"/>
            <p:extLst>
              <p:ext uri="{D42A27DB-BD31-4B8C-83A1-F6EECF244321}">
                <p14:modId xmlns:p14="http://schemas.microsoft.com/office/powerpoint/2010/main" val="481800443"/>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389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84AA4-AD3F-4547-9008-175FF24A0DF6}"/>
              </a:ext>
            </a:extLst>
          </p:cNvPr>
          <p:cNvSpPr>
            <a:spLocks noGrp="1"/>
          </p:cNvSpPr>
          <p:nvPr>
            <p:ph type="title"/>
          </p:nvPr>
        </p:nvSpPr>
        <p:spPr>
          <a:xfrm>
            <a:off x="965030" y="963997"/>
            <a:ext cx="3254691" cy="4938361"/>
          </a:xfrm>
        </p:spPr>
        <p:txBody>
          <a:bodyPr anchor="ctr">
            <a:normAutofit/>
          </a:bodyPr>
          <a:lstStyle/>
          <a:p>
            <a:pPr algn="r"/>
            <a:r>
              <a:rPr lang="en-US" sz="4400"/>
              <a:t>INTENT OF PROCESS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3A463F-E8FF-40A0-8345-62BEAE1C8D0E}"/>
              </a:ext>
            </a:extLst>
          </p:cNvPr>
          <p:cNvSpPr>
            <a:spLocks noGrp="1"/>
          </p:cNvSpPr>
          <p:nvPr>
            <p:ph idx="1"/>
          </p:nvPr>
        </p:nvSpPr>
        <p:spPr>
          <a:xfrm>
            <a:off x="5134882" y="963507"/>
            <a:ext cx="6135097" cy="4938851"/>
          </a:xfrm>
        </p:spPr>
        <p:txBody>
          <a:bodyPr anchor="ctr">
            <a:normAutofit/>
          </a:bodyPr>
          <a:lstStyle/>
          <a:p>
            <a:pPr>
              <a:buFont typeface="Courier New" panose="02070309020205020404" pitchFamily="49" charset="0"/>
              <a:buChar char="o"/>
            </a:pPr>
            <a:r>
              <a:rPr lang="en-US" sz="1800" dirty="0"/>
              <a:t> The Master Plan is a guiding document for multi-disciplinary planning and investment in the Township of Mendham for the next 10+ years. </a:t>
            </a:r>
          </a:p>
          <a:p>
            <a:pPr>
              <a:buFont typeface="Courier New" panose="02070309020205020404" pitchFamily="49" charset="0"/>
              <a:buChar char="o"/>
            </a:pPr>
            <a:r>
              <a:rPr lang="en-US" sz="1800" dirty="0"/>
              <a:t> The 2021 Master Plan written with the intent of “exploring opportunities for changes to current zoning regulations that would provide for development at sustainable densities while maintaining the existing community character”.</a:t>
            </a:r>
          </a:p>
        </p:txBody>
      </p:sp>
    </p:spTree>
    <p:extLst>
      <p:ext uri="{BB962C8B-B14F-4D97-AF65-F5344CB8AC3E}">
        <p14:creationId xmlns:p14="http://schemas.microsoft.com/office/powerpoint/2010/main" val="166406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84AA4-AD3F-4547-9008-175FF24A0DF6}"/>
              </a:ext>
            </a:extLst>
          </p:cNvPr>
          <p:cNvSpPr>
            <a:spLocks noGrp="1"/>
          </p:cNvSpPr>
          <p:nvPr>
            <p:ph type="title"/>
          </p:nvPr>
        </p:nvSpPr>
        <p:spPr>
          <a:xfrm>
            <a:off x="965030" y="963997"/>
            <a:ext cx="3254691" cy="4938361"/>
          </a:xfrm>
        </p:spPr>
        <p:txBody>
          <a:bodyPr anchor="ctr">
            <a:normAutofit/>
          </a:bodyPr>
          <a:lstStyle/>
          <a:p>
            <a:pPr algn="r"/>
            <a:r>
              <a:rPr lang="en-US" sz="4400" dirty="0"/>
              <a:t>MASTER PLAN TIMELINE</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3A463F-E8FF-40A0-8345-62BEAE1C8D0E}"/>
              </a:ext>
            </a:extLst>
          </p:cNvPr>
          <p:cNvSpPr>
            <a:spLocks noGrp="1"/>
          </p:cNvSpPr>
          <p:nvPr>
            <p:ph idx="1"/>
          </p:nvPr>
        </p:nvSpPr>
        <p:spPr>
          <a:xfrm>
            <a:off x="5134882" y="963507"/>
            <a:ext cx="6135097" cy="4938851"/>
          </a:xfrm>
        </p:spPr>
        <p:txBody>
          <a:bodyPr anchor="ctr">
            <a:normAutofit/>
          </a:bodyPr>
          <a:lstStyle/>
          <a:p>
            <a:pPr>
              <a:buFont typeface="Courier New" panose="02070309020205020404" pitchFamily="49" charset="0"/>
              <a:buChar char="o"/>
            </a:pPr>
            <a:r>
              <a:rPr lang="en-US" sz="1800" dirty="0"/>
              <a:t> Mendham’s last Master Plan adopted in 2002. </a:t>
            </a:r>
          </a:p>
          <a:p>
            <a:pPr>
              <a:buFont typeface="Courier New" panose="02070309020205020404" pitchFamily="49" charset="0"/>
              <a:buChar char="o"/>
            </a:pPr>
            <a:r>
              <a:rPr lang="en-US" sz="1800" dirty="0"/>
              <a:t> The Master Plan was re-examined in 2008 and 2018. </a:t>
            </a:r>
          </a:p>
          <a:p>
            <a:pPr>
              <a:buFont typeface="Courier New" panose="02070309020205020404" pitchFamily="49" charset="0"/>
              <a:buChar char="o"/>
            </a:pPr>
            <a:r>
              <a:rPr lang="en-US" sz="1800" dirty="0"/>
              <a:t> 2018 Master Plan Re-Examination Report recommended an updated Land Use Plan based on an updated Nitrate Dilution Model. </a:t>
            </a:r>
          </a:p>
        </p:txBody>
      </p:sp>
    </p:spTree>
    <p:extLst>
      <p:ext uri="{BB962C8B-B14F-4D97-AF65-F5344CB8AC3E}">
        <p14:creationId xmlns:p14="http://schemas.microsoft.com/office/powerpoint/2010/main" val="1340962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9E3BB1-7219-4331-85F3-ADF8E650B49F}"/>
              </a:ext>
            </a:extLst>
          </p:cNvPr>
          <p:cNvSpPr>
            <a:spLocks noGrp="1"/>
          </p:cNvSpPr>
          <p:nvPr>
            <p:ph type="title"/>
          </p:nvPr>
        </p:nvSpPr>
        <p:spPr>
          <a:xfrm>
            <a:off x="965030" y="963997"/>
            <a:ext cx="3254691" cy="4938361"/>
          </a:xfrm>
        </p:spPr>
        <p:txBody>
          <a:bodyPr anchor="ctr">
            <a:normAutofit/>
          </a:bodyPr>
          <a:lstStyle/>
          <a:p>
            <a:pPr algn="r"/>
            <a:r>
              <a:rPr lang="en-US" sz="4400" dirty="0"/>
              <a:t>Significant Changes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EBE63F-6F12-4788-AD8E-681E71433B70}"/>
              </a:ext>
            </a:extLst>
          </p:cNvPr>
          <p:cNvSpPr>
            <a:spLocks noGrp="1"/>
          </p:cNvSpPr>
          <p:nvPr>
            <p:ph idx="1"/>
          </p:nvPr>
        </p:nvSpPr>
        <p:spPr>
          <a:xfrm>
            <a:off x="5134882" y="963507"/>
            <a:ext cx="6135097" cy="4938851"/>
          </a:xfrm>
        </p:spPr>
        <p:txBody>
          <a:bodyPr anchor="ctr">
            <a:normAutofit/>
          </a:bodyPr>
          <a:lstStyle/>
          <a:p>
            <a:r>
              <a:rPr lang="en-US" sz="1500"/>
              <a:t>Demographic changes</a:t>
            </a:r>
          </a:p>
          <a:p>
            <a:pPr lvl="1"/>
            <a:r>
              <a:rPr lang="en-US" sz="1500"/>
              <a:t>Smaller households</a:t>
            </a:r>
          </a:p>
          <a:p>
            <a:pPr lvl="1"/>
            <a:r>
              <a:rPr lang="en-US" sz="1500"/>
              <a:t>Older population</a:t>
            </a:r>
          </a:p>
          <a:p>
            <a:r>
              <a:rPr lang="en-US" sz="1500"/>
              <a:t>Housing market and demand changes</a:t>
            </a:r>
          </a:p>
          <a:p>
            <a:pPr lvl="1"/>
            <a:r>
              <a:rPr lang="en-US" sz="1500"/>
              <a:t>Decline in the desire for very large residential lots</a:t>
            </a:r>
          </a:p>
          <a:p>
            <a:pPr lvl="1"/>
            <a:r>
              <a:rPr lang="en-US" sz="1500"/>
              <a:t>Residential development in Mendham far lower since the previous Master Plan compared to before</a:t>
            </a:r>
          </a:p>
          <a:p>
            <a:r>
              <a:rPr lang="en-US" sz="1500"/>
              <a:t>Updated Nitrate Dilution Model</a:t>
            </a:r>
          </a:p>
          <a:p>
            <a:pPr lvl="1"/>
            <a:r>
              <a:rPr lang="en-US" sz="1500"/>
              <a:t>Nitrate Dilution Model estimates that the Township can sustainably accommodate more households compared to previous model.</a:t>
            </a:r>
          </a:p>
          <a:p>
            <a:r>
              <a:rPr lang="en-US" sz="1500"/>
              <a:t>COVID-19</a:t>
            </a:r>
          </a:p>
          <a:p>
            <a:pPr lvl="1"/>
            <a:r>
              <a:rPr lang="en-US" sz="1500"/>
              <a:t>Widespread adoption of remote work &amp; hybrid working</a:t>
            </a:r>
          </a:p>
          <a:p>
            <a:pPr lvl="1"/>
            <a:r>
              <a:rPr lang="en-US" sz="1500"/>
              <a:t>Movement of residents from urban areas to suburban areas</a:t>
            </a:r>
          </a:p>
          <a:p>
            <a:r>
              <a:rPr lang="en-US" sz="1500"/>
              <a:t>Stormwater requirements</a:t>
            </a:r>
          </a:p>
          <a:p>
            <a:pPr lvl="1"/>
            <a:r>
              <a:rPr lang="en-US" sz="1500"/>
              <a:t>Updated NJDEP stormwater management rules adopted by the Township in 2021. </a:t>
            </a:r>
          </a:p>
        </p:txBody>
      </p:sp>
    </p:spTree>
    <p:extLst>
      <p:ext uri="{BB962C8B-B14F-4D97-AF65-F5344CB8AC3E}">
        <p14:creationId xmlns:p14="http://schemas.microsoft.com/office/powerpoint/2010/main" val="381571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9E3BB1-7219-4331-85F3-ADF8E650B49F}"/>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dirty="0"/>
              <a:t>Demographic Changes </a:t>
            </a:r>
          </a:p>
        </p:txBody>
      </p:sp>
      <p:cxnSp>
        <p:nvCxnSpPr>
          <p:cNvPr id="12" name="Straight Connector 11">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Rectangle 1">
            <a:extLst>
              <a:ext uri="{FF2B5EF4-FFF2-40B4-BE49-F238E27FC236}">
                <a16:creationId xmlns:a16="http://schemas.microsoft.com/office/drawing/2014/main" id="{A9A03496-6FBC-4C14-8DFD-E97B4F6DF72E}"/>
              </a:ext>
            </a:extLst>
          </p:cNvPr>
          <p:cNvSpPr>
            <a:spLocks noChangeArrowheads="1"/>
          </p:cNvSpPr>
          <p:nvPr/>
        </p:nvSpPr>
        <p:spPr bwMode="auto">
          <a:xfrm>
            <a:off x="7859485" y="2198914"/>
            <a:ext cx="3690257" cy="36701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numCol="1" rtlCol="0" anchorCtr="0" compatLnSpc="1">
            <a:prstTxWarp prst="textNoShape">
              <a:avLst/>
            </a:prstTxWarp>
            <a:normAutofit/>
          </a:bodyPr>
          <a:lstStyle/>
          <a:p>
            <a:pPr marL="0" marR="0" lvl="0" indent="0" fontAlgn="base">
              <a:lnSpc>
                <a:spcPct val="90000"/>
              </a:lnSpc>
              <a:spcBef>
                <a:spcPct val="0"/>
              </a:spcBef>
              <a:spcAft>
                <a:spcPts val="600"/>
              </a:spcAft>
              <a:buClr>
                <a:schemeClr val="accent1"/>
              </a:buClr>
              <a:buSzTx/>
              <a:buFont typeface="Calibri" panose="020F0502020204030204" pitchFamily="34" charset="0"/>
              <a:buNone/>
              <a:tabLst/>
            </a:pPr>
            <a:endParaRPr kumimoji="0" lang="en-US" altLang="en-US" b="0" i="0" u="none" strike="noStrike" cap="none" normalizeH="0" baseline="0" dirty="0">
              <a:ln>
                <a:noFill/>
              </a:ln>
              <a:solidFill>
                <a:schemeClr val="tx1">
                  <a:lumMod val="75000"/>
                  <a:lumOff val="25000"/>
                </a:schemeClr>
              </a:solidFill>
              <a:effectLst/>
            </a:endParaRPr>
          </a:p>
        </p:txBody>
      </p:sp>
      <p:sp>
        <p:nvSpPr>
          <p:cNvPr id="14" name="Rectangle 13">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58AC7C9D-D2BB-4F8C-B1B2-220303E99435}"/>
              </a:ext>
            </a:extLst>
          </p:cNvPr>
          <p:cNvGraphicFramePr>
            <a:graphicFrameLocks noGrp="1"/>
          </p:cNvGraphicFramePr>
          <p:nvPr>
            <p:ph idx="1"/>
            <p:extLst>
              <p:ext uri="{D42A27DB-BD31-4B8C-83A1-F6EECF244321}">
                <p14:modId xmlns:p14="http://schemas.microsoft.com/office/powerpoint/2010/main" val="1224465568"/>
              </p:ext>
            </p:extLst>
          </p:nvPr>
        </p:nvGraphicFramePr>
        <p:xfrm>
          <a:off x="1112747" y="1226459"/>
          <a:ext cx="4612914" cy="1449865"/>
        </p:xfrm>
        <a:graphic>
          <a:graphicData uri="http://schemas.openxmlformats.org/drawingml/2006/table">
            <a:tbl>
              <a:tblPr firstRow="1" firstCol="1" bandRow="1"/>
              <a:tblGrid>
                <a:gridCol w="901204">
                  <a:extLst>
                    <a:ext uri="{9D8B030D-6E8A-4147-A177-3AD203B41FA5}">
                      <a16:colId xmlns:a16="http://schemas.microsoft.com/office/drawing/2014/main" val="255072447"/>
                    </a:ext>
                  </a:extLst>
                </a:gridCol>
                <a:gridCol w="1451557">
                  <a:extLst>
                    <a:ext uri="{9D8B030D-6E8A-4147-A177-3AD203B41FA5}">
                      <a16:colId xmlns:a16="http://schemas.microsoft.com/office/drawing/2014/main" val="3396742882"/>
                    </a:ext>
                  </a:extLst>
                </a:gridCol>
                <a:gridCol w="1128754">
                  <a:extLst>
                    <a:ext uri="{9D8B030D-6E8A-4147-A177-3AD203B41FA5}">
                      <a16:colId xmlns:a16="http://schemas.microsoft.com/office/drawing/2014/main" val="1440611631"/>
                    </a:ext>
                  </a:extLst>
                </a:gridCol>
                <a:gridCol w="1131399">
                  <a:extLst>
                    <a:ext uri="{9D8B030D-6E8A-4147-A177-3AD203B41FA5}">
                      <a16:colId xmlns:a16="http://schemas.microsoft.com/office/drawing/2014/main" val="3982492794"/>
                    </a:ext>
                  </a:extLst>
                </a:gridCol>
              </a:tblGrid>
              <a:tr h="289973">
                <a:tc>
                  <a:txBody>
                    <a:bodyPr/>
                    <a:lstStyle/>
                    <a:p>
                      <a:pPr marL="0" marR="0" algn="l"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Year</a:t>
                      </a:r>
                      <a:endParaRPr lang="en-US" sz="2800" b="0" i="0" u="none" strike="noStrike" dirty="0">
                        <a:effectLst/>
                        <a:latin typeface="Arial" panose="020B0604020202020204" pitchFamily="34" charset="0"/>
                      </a:endParaRPr>
                    </a:p>
                  </a:txBody>
                  <a:tcPr marL="171219" marR="171219" marT="2378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Population</a:t>
                      </a:r>
                      <a:endParaRPr lang="en-US" sz="2800" b="0" i="0" u="none" strike="noStrike" dirty="0">
                        <a:effectLst/>
                        <a:latin typeface="Arial" panose="020B0604020202020204" pitchFamily="34" charset="0"/>
                      </a:endParaRPr>
                    </a:p>
                  </a:txBody>
                  <a:tcPr marL="171219" marR="171219" marT="2378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Change</a:t>
                      </a:r>
                      <a:endParaRPr lang="en-US" sz="2800" b="0" i="0" u="none" strike="noStrike" dirty="0">
                        <a:effectLst/>
                        <a:latin typeface="Arial" panose="020B0604020202020204" pitchFamily="34" charset="0"/>
                      </a:endParaRPr>
                    </a:p>
                  </a:txBody>
                  <a:tcPr marL="171219" marR="171219" marT="2378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Percent</a:t>
                      </a:r>
                      <a:endParaRPr lang="en-US" sz="2800" b="0" i="0" u="none" strike="noStrike" dirty="0">
                        <a:effectLst/>
                        <a:latin typeface="Arial" panose="020B0604020202020204" pitchFamily="34" charset="0"/>
                      </a:endParaRPr>
                    </a:p>
                  </a:txBody>
                  <a:tcPr marL="171219" marR="171219" marT="2378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49517"/>
                  </a:ext>
                </a:extLst>
              </a:tr>
              <a:tr h="289973">
                <a:tc>
                  <a:txBody>
                    <a:bodyPr/>
                    <a:lstStyle/>
                    <a:p>
                      <a:pPr marL="0" marR="0" algn="l" fontAlgn="t">
                        <a:lnSpc>
                          <a:spcPct val="107000"/>
                        </a:lnSpc>
                        <a:spcBef>
                          <a:spcPts val="0"/>
                        </a:spcBef>
                        <a:spcAft>
                          <a:spcPts val="0"/>
                        </a:spcAft>
                      </a:pPr>
                      <a:r>
                        <a:rPr lang="en-US" sz="1400" b="1"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2000</a:t>
                      </a:r>
                      <a:endParaRPr lang="en-US" sz="2800" b="0" i="0" u="none" strike="noStrike" dirty="0">
                        <a:effectLst/>
                        <a:latin typeface="Arial" panose="020B0604020202020204" pitchFamily="34" charset="0"/>
                      </a:endParaRPr>
                    </a:p>
                  </a:txBody>
                  <a:tcPr marL="171219" marR="171219" marT="2378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marL="0" marR="0" algn="ctr"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5,400</a:t>
                      </a:r>
                      <a:endParaRPr lang="en-US" sz="2800" b="0" i="0" u="none" strike="noStrike" dirty="0">
                        <a:effectLst/>
                        <a:latin typeface="Arial" panose="020B0604020202020204" pitchFamily="34" charset="0"/>
                      </a:endParaRPr>
                    </a:p>
                  </a:txBody>
                  <a:tcPr marL="171219" marR="171219" marT="2378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marL="0" marR="0" algn="ctr"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a:t>
                      </a:r>
                      <a:endParaRPr lang="en-US" sz="2800" b="0" i="0" u="none" strike="noStrike" dirty="0">
                        <a:effectLst/>
                        <a:latin typeface="Arial" panose="020B0604020202020204" pitchFamily="34" charset="0"/>
                      </a:endParaRPr>
                    </a:p>
                  </a:txBody>
                  <a:tcPr marL="171219" marR="171219" marT="2378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marL="0" marR="0" algn="ctr"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a:t>
                      </a:r>
                      <a:endParaRPr lang="en-US" sz="2800" b="0" i="0" u="none" strike="noStrike" dirty="0">
                        <a:effectLst/>
                        <a:latin typeface="Arial" panose="020B0604020202020204" pitchFamily="34" charset="0"/>
                      </a:endParaRPr>
                    </a:p>
                  </a:txBody>
                  <a:tcPr marL="171219" marR="171219" marT="2378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extLst>
                  <a:ext uri="{0D108BD9-81ED-4DB2-BD59-A6C34878D82A}">
                    <a16:rowId xmlns:a16="http://schemas.microsoft.com/office/drawing/2014/main" val="3020864085"/>
                  </a:ext>
                </a:extLst>
              </a:tr>
              <a:tr h="289973">
                <a:tc>
                  <a:txBody>
                    <a:bodyPr/>
                    <a:lstStyle/>
                    <a:p>
                      <a:pPr marL="0" marR="0" algn="l" fontAlgn="t">
                        <a:lnSpc>
                          <a:spcPct val="107000"/>
                        </a:lnSpc>
                        <a:spcBef>
                          <a:spcPts val="0"/>
                        </a:spcBef>
                        <a:spcAft>
                          <a:spcPts val="0"/>
                        </a:spcAft>
                      </a:pPr>
                      <a:r>
                        <a:rPr lang="en-US" sz="1400" b="1"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2010</a:t>
                      </a:r>
                      <a:endParaRPr lang="en-US" sz="2800" b="0" i="0" u="none" strike="noStrike" dirty="0">
                        <a:effectLst/>
                        <a:latin typeface="Arial" panose="020B0604020202020204" pitchFamily="34" charset="0"/>
                      </a:endParaRPr>
                    </a:p>
                  </a:txBody>
                  <a:tcPr marL="171219" marR="171219" marT="23780" marB="0">
                    <a:lnL>
                      <a:noFill/>
                    </a:lnL>
                    <a:lnR>
                      <a:noFill/>
                    </a:lnR>
                    <a:lnT>
                      <a:noFill/>
                    </a:lnT>
                    <a:lnB>
                      <a:noFill/>
                    </a:lnB>
                  </a:tcPr>
                </a:tc>
                <a:tc>
                  <a:txBody>
                    <a:bodyPr/>
                    <a:lstStyle/>
                    <a:p>
                      <a:pPr marL="0" marR="0" algn="ctr"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5,869</a:t>
                      </a:r>
                      <a:endParaRPr lang="en-US" sz="2800" b="0" i="0" u="none" strike="noStrike" dirty="0">
                        <a:effectLst/>
                        <a:latin typeface="Arial" panose="020B0604020202020204" pitchFamily="34" charset="0"/>
                      </a:endParaRPr>
                    </a:p>
                  </a:txBody>
                  <a:tcPr marL="171219" marR="171219" marT="23780" marB="0">
                    <a:lnL>
                      <a:noFill/>
                    </a:lnL>
                    <a:lnR>
                      <a:noFill/>
                    </a:lnR>
                    <a:lnT>
                      <a:noFill/>
                    </a:lnT>
                    <a:lnB>
                      <a:noFill/>
                    </a:lnB>
                  </a:tcPr>
                </a:tc>
                <a:tc>
                  <a:txBody>
                    <a:bodyPr/>
                    <a:lstStyle/>
                    <a:p>
                      <a:pPr marL="0" marR="0" algn="ctr"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469</a:t>
                      </a:r>
                      <a:endParaRPr lang="en-US" sz="2800" b="0" i="0" u="none" strike="noStrike" dirty="0">
                        <a:effectLst/>
                        <a:latin typeface="Arial" panose="020B0604020202020204" pitchFamily="34" charset="0"/>
                      </a:endParaRPr>
                    </a:p>
                  </a:txBody>
                  <a:tcPr marL="171219" marR="171219" marT="23780" marB="0">
                    <a:lnL>
                      <a:noFill/>
                    </a:lnL>
                    <a:lnR>
                      <a:noFill/>
                    </a:lnR>
                    <a:lnT>
                      <a:noFill/>
                    </a:lnT>
                    <a:lnB>
                      <a:noFill/>
                    </a:lnB>
                  </a:tcPr>
                </a:tc>
                <a:tc>
                  <a:txBody>
                    <a:bodyPr/>
                    <a:lstStyle/>
                    <a:p>
                      <a:pPr marL="0" marR="0" algn="ctr"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8.7%</a:t>
                      </a:r>
                      <a:endParaRPr lang="en-US" sz="2800" b="0" i="0" u="none" strike="noStrike" dirty="0">
                        <a:effectLst/>
                        <a:latin typeface="Arial" panose="020B0604020202020204" pitchFamily="34" charset="0"/>
                      </a:endParaRPr>
                    </a:p>
                  </a:txBody>
                  <a:tcPr marL="171219" marR="171219" marT="23780" marB="0">
                    <a:lnL>
                      <a:noFill/>
                    </a:lnL>
                    <a:lnR>
                      <a:noFill/>
                    </a:lnR>
                    <a:lnT>
                      <a:noFill/>
                    </a:lnT>
                    <a:lnB>
                      <a:noFill/>
                    </a:lnB>
                  </a:tcPr>
                </a:tc>
                <a:extLst>
                  <a:ext uri="{0D108BD9-81ED-4DB2-BD59-A6C34878D82A}">
                    <a16:rowId xmlns:a16="http://schemas.microsoft.com/office/drawing/2014/main" val="2297930133"/>
                  </a:ext>
                </a:extLst>
              </a:tr>
              <a:tr h="289973">
                <a:tc>
                  <a:txBody>
                    <a:bodyPr/>
                    <a:lstStyle/>
                    <a:p>
                      <a:pPr marL="0" marR="0" algn="l" fontAlgn="t">
                        <a:lnSpc>
                          <a:spcPct val="107000"/>
                        </a:lnSpc>
                        <a:spcBef>
                          <a:spcPts val="0"/>
                        </a:spcBef>
                        <a:spcAft>
                          <a:spcPts val="0"/>
                        </a:spcAft>
                      </a:pPr>
                      <a:r>
                        <a:rPr lang="en-US" sz="1400" b="1"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2020</a:t>
                      </a:r>
                      <a:endParaRPr lang="en-US" sz="2800" b="0" i="0" u="none" strike="noStrike" dirty="0">
                        <a:effectLst/>
                        <a:latin typeface="Arial" panose="020B0604020202020204" pitchFamily="34" charset="0"/>
                      </a:endParaRPr>
                    </a:p>
                  </a:txBody>
                  <a:tcPr marL="171219" marR="171219" marT="23780" marB="0">
                    <a:lnL>
                      <a:noFill/>
                    </a:lnL>
                    <a:lnR>
                      <a:noFill/>
                    </a:lnR>
                    <a:lnT>
                      <a:noFill/>
                    </a:lnT>
                    <a:lnB>
                      <a:noFill/>
                    </a:lnB>
                    <a:solidFill>
                      <a:srgbClr val="CCCCCC"/>
                    </a:solidFill>
                  </a:tcPr>
                </a:tc>
                <a:tc>
                  <a:txBody>
                    <a:bodyPr/>
                    <a:lstStyle/>
                    <a:p>
                      <a:pPr marL="0" marR="0" algn="ctr"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6,016</a:t>
                      </a:r>
                      <a:endParaRPr lang="en-US" sz="2800" b="0" i="0" u="none" strike="noStrike" dirty="0">
                        <a:effectLst/>
                        <a:latin typeface="Arial" panose="020B0604020202020204" pitchFamily="34" charset="0"/>
                      </a:endParaRPr>
                    </a:p>
                  </a:txBody>
                  <a:tcPr marL="171219" marR="171219" marT="23780" marB="0">
                    <a:lnL>
                      <a:noFill/>
                    </a:lnL>
                    <a:lnR>
                      <a:noFill/>
                    </a:lnR>
                    <a:lnT>
                      <a:noFill/>
                    </a:lnT>
                    <a:lnB>
                      <a:noFill/>
                    </a:lnB>
                    <a:solidFill>
                      <a:srgbClr val="CCCCCC"/>
                    </a:solidFill>
                  </a:tcPr>
                </a:tc>
                <a:tc>
                  <a:txBody>
                    <a:bodyPr/>
                    <a:lstStyle/>
                    <a:p>
                      <a:pPr marL="0" marR="0" algn="ctr"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147</a:t>
                      </a:r>
                      <a:endParaRPr lang="en-US" sz="2800" b="0" i="0" u="none" strike="noStrike" dirty="0">
                        <a:effectLst/>
                        <a:latin typeface="Arial" panose="020B0604020202020204" pitchFamily="34" charset="0"/>
                      </a:endParaRPr>
                    </a:p>
                  </a:txBody>
                  <a:tcPr marL="171219" marR="171219" marT="23780" marB="0">
                    <a:lnL>
                      <a:noFill/>
                    </a:lnL>
                    <a:lnR>
                      <a:noFill/>
                    </a:lnR>
                    <a:lnT>
                      <a:noFill/>
                    </a:lnT>
                    <a:lnB>
                      <a:noFill/>
                    </a:lnB>
                    <a:solidFill>
                      <a:srgbClr val="CCCCCC"/>
                    </a:solidFill>
                  </a:tcPr>
                </a:tc>
                <a:tc>
                  <a:txBody>
                    <a:bodyPr/>
                    <a:lstStyle/>
                    <a:p>
                      <a:pPr marL="0" marR="0" algn="ctr"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2.5%</a:t>
                      </a:r>
                      <a:endParaRPr lang="en-US" sz="2800" b="0" i="0" u="none" strike="noStrike" dirty="0">
                        <a:effectLst/>
                        <a:latin typeface="Arial" panose="020B0604020202020204" pitchFamily="34" charset="0"/>
                      </a:endParaRPr>
                    </a:p>
                  </a:txBody>
                  <a:tcPr marL="171219" marR="171219" marT="23780" marB="0">
                    <a:lnL>
                      <a:noFill/>
                    </a:lnL>
                    <a:lnR>
                      <a:noFill/>
                    </a:lnR>
                    <a:lnT>
                      <a:noFill/>
                    </a:lnT>
                    <a:lnB>
                      <a:noFill/>
                    </a:lnB>
                    <a:solidFill>
                      <a:srgbClr val="CCCCCC"/>
                    </a:solidFill>
                  </a:tcPr>
                </a:tc>
                <a:extLst>
                  <a:ext uri="{0D108BD9-81ED-4DB2-BD59-A6C34878D82A}">
                    <a16:rowId xmlns:a16="http://schemas.microsoft.com/office/drawing/2014/main" val="1512303809"/>
                  </a:ext>
                </a:extLst>
              </a:tr>
              <a:tr h="289973">
                <a:tc>
                  <a:txBody>
                    <a:bodyPr/>
                    <a:lstStyle/>
                    <a:p>
                      <a:pPr marL="0" marR="0" algn="l" fontAlgn="t">
                        <a:lnSpc>
                          <a:spcPct val="107000"/>
                        </a:lnSpc>
                        <a:spcBef>
                          <a:spcPts val="0"/>
                        </a:spcBef>
                        <a:spcAft>
                          <a:spcPts val="0"/>
                        </a:spcAft>
                      </a:pPr>
                      <a:r>
                        <a:rPr lang="en-US" sz="1400" b="1"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2045</a:t>
                      </a:r>
                      <a:endParaRPr lang="en-US" sz="2800" b="0" i="0" u="none" strike="noStrike" dirty="0">
                        <a:effectLst/>
                        <a:latin typeface="Arial" panose="020B0604020202020204" pitchFamily="34" charset="0"/>
                      </a:endParaRPr>
                    </a:p>
                  </a:txBody>
                  <a:tcPr marL="171219" marR="171219" marT="2378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6,310</a:t>
                      </a:r>
                      <a:endParaRPr lang="en-US" sz="2800" b="0" i="0" u="none" strike="noStrike" dirty="0">
                        <a:effectLst/>
                        <a:latin typeface="Arial" panose="020B0604020202020204" pitchFamily="34" charset="0"/>
                      </a:endParaRPr>
                    </a:p>
                  </a:txBody>
                  <a:tcPr marL="171219" marR="171219" marT="2378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294</a:t>
                      </a:r>
                      <a:endParaRPr lang="en-US" sz="2800" b="0" i="0" u="none" strike="noStrike" dirty="0">
                        <a:effectLst/>
                        <a:latin typeface="Arial" panose="020B0604020202020204" pitchFamily="34" charset="0"/>
                      </a:endParaRPr>
                    </a:p>
                  </a:txBody>
                  <a:tcPr marL="171219" marR="171219" marT="2378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400" b="0" i="0" u="none" strike="noStrike" dirty="0">
                          <a:solidFill>
                            <a:srgbClr val="000000"/>
                          </a:solidFill>
                          <a:effectLst/>
                          <a:latin typeface="Californian FB" panose="0207040306080B030204" pitchFamily="18" charset="0"/>
                          <a:ea typeface="Calibri" panose="020F0502020204030204" pitchFamily="34" charset="0"/>
                          <a:cs typeface="Times New Roman" panose="02020603050405020304" pitchFamily="18" charset="0"/>
                        </a:rPr>
                        <a:t>4.9%</a:t>
                      </a:r>
                      <a:endParaRPr lang="en-US" sz="2800" b="0" i="0" u="none" strike="noStrike" dirty="0">
                        <a:effectLst/>
                        <a:latin typeface="Arial" panose="020B0604020202020204" pitchFamily="34" charset="0"/>
                      </a:endParaRPr>
                    </a:p>
                  </a:txBody>
                  <a:tcPr marL="171219" marR="171219" marT="2378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093996"/>
                  </a:ext>
                </a:extLst>
              </a:tr>
            </a:tbl>
          </a:graphicData>
        </a:graphic>
      </p:graphicFrame>
      <p:graphicFrame>
        <p:nvGraphicFramePr>
          <p:cNvPr id="11" name="Chart 10">
            <a:extLst>
              <a:ext uri="{FF2B5EF4-FFF2-40B4-BE49-F238E27FC236}">
                <a16:creationId xmlns:a16="http://schemas.microsoft.com/office/drawing/2014/main" id="{00000000-0008-0000-0100-000004000000}"/>
              </a:ext>
            </a:extLst>
          </p:cNvPr>
          <p:cNvGraphicFramePr/>
          <p:nvPr>
            <p:extLst>
              <p:ext uri="{D42A27DB-BD31-4B8C-83A1-F6EECF244321}">
                <p14:modId xmlns:p14="http://schemas.microsoft.com/office/powerpoint/2010/main" val="1092895750"/>
              </p:ext>
            </p:extLst>
          </p:nvPr>
        </p:nvGraphicFramePr>
        <p:xfrm>
          <a:off x="447404" y="2908935"/>
          <a:ext cx="5943600" cy="349186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17781DC-6D30-4B4B-B06D-FE61B9844F6D}"/>
              </a:ext>
            </a:extLst>
          </p:cNvPr>
          <p:cNvSpPr txBox="1"/>
          <p:nvPr/>
        </p:nvSpPr>
        <p:spPr>
          <a:xfrm>
            <a:off x="1112747" y="769259"/>
            <a:ext cx="4612914" cy="341632"/>
          </a:xfrm>
          <a:prstGeom prst="rect">
            <a:avLst/>
          </a:prstGeom>
          <a:noFill/>
        </p:spPr>
        <p:txBody>
          <a:bodyPr wrap="square" rtlCol="0">
            <a:spAutoFit/>
          </a:bodyPr>
          <a:lstStyle/>
          <a:p>
            <a:pPr marL="0" marR="0" lvl="0" indent="0" algn="ctr" fontAlgn="base">
              <a:lnSpc>
                <a:spcPct val="90000"/>
              </a:lnSpc>
              <a:spcBef>
                <a:spcPct val="0"/>
              </a:spcBef>
              <a:spcAft>
                <a:spcPts val="600"/>
              </a:spcAft>
              <a:buClr>
                <a:schemeClr val="accent1"/>
              </a:buClr>
              <a:buSzTx/>
              <a:buFont typeface="Calibri" panose="020F0502020204030204" pitchFamily="34" charset="0"/>
              <a:buNone/>
              <a:tabLst/>
            </a:pPr>
            <a:r>
              <a:rPr kumimoji="0" lang="en-US" altLang="en-US" b="1" i="0" u="none" strike="noStrike" cap="none" normalizeH="0" baseline="0" dirty="0">
                <a:ln>
                  <a:noFill/>
                </a:ln>
                <a:solidFill>
                  <a:schemeClr val="tx1">
                    <a:lumMod val="75000"/>
                    <a:lumOff val="25000"/>
                  </a:schemeClr>
                </a:solidFill>
                <a:effectLst/>
                <a:latin typeface="Californian FB" panose="0207040306080B030204" pitchFamily="18" charset="0"/>
              </a:rPr>
              <a:t>Mendham Township Population Forecasts</a:t>
            </a:r>
            <a:endParaRPr kumimoji="0" lang="en-US" altLang="en-US" b="0" i="0" u="none" strike="noStrike" cap="none" normalizeH="0" baseline="0" dirty="0">
              <a:ln>
                <a:noFill/>
              </a:ln>
              <a:solidFill>
                <a:schemeClr val="tx1">
                  <a:lumMod val="75000"/>
                  <a:lumOff val="25000"/>
                </a:schemeClr>
              </a:solidFill>
              <a:effectLst/>
              <a:latin typeface="Californian FB" panose="0207040306080B030204" pitchFamily="18" charset="0"/>
            </a:endParaRPr>
          </a:p>
        </p:txBody>
      </p:sp>
      <p:sp>
        <p:nvSpPr>
          <p:cNvPr id="7" name="TextBox 6">
            <a:extLst>
              <a:ext uri="{FF2B5EF4-FFF2-40B4-BE49-F238E27FC236}">
                <a16:creationId xmlns:a16="http://schemas.microsoft.com/office/drawing/2014/main" id="{9482CC3D-D426-4092-9C56-1D6DF45F6F5C}"/>
              </a:ext>
            </a:extLst>
          </p:cNvPr>
          <p:cNvSpPr txBox="1"/>
          <p:nvPr/>
        </p:nvSpPr>
        <p:spPr>
          <a:xfrm>
            <a:off x="1331786" y="2676324"/>
            <a:ext cx="4174836" cy="523220"/>
          </a:xfrm>
          <a:prstGeom prst="rect">
            <a:avLst/>
          </a:prstGeom>
          <a:noFill/>
        </p:spPr>
        <p:txBody>
          <a:bodyPr wrap="square" rtlCol="0">
            <a:spAutoFit/>
          </a:bodyPr>
          <a:lstStyle/>
          <a:p>
            <a:pPr algn="ctr"/>
            <a:r>
              <a:rPr kumimoji="0" lang="en-US" altLang="en-US" sz="900" b="1" i="0" u="none" strike="noStrike" cap="none" normalizeH="0" baseline="0" dirty="0">
                <a:ln>
                  <a:noFill/>
                </a:ln>
                <a:solidFill>
                  <a:schemeClr val="tx1">
                    <a:lumMod val="75000"/>
                    <a:lumOff val="25000"/>
                  </a:schemeClr>
                </a:solidFill>
                <a:effectLst/>
                <a:latin typeface="Californian FB" panose="0207040306080B030204" pitchFamily="18" charset="0"/>
              </a:rPr>
              <a:t>NJTPA Plan 2045 Forecasts by County and Municipality, 2015-2045</a:t>
            </a:r>
            <a:endParaRPr kumimoji="0" lang="en-US" altLang="en-US" sz="900" b="0" i="0" u="none" strike="noStrike" cap="none" normalizeH="0" baseline="0" dirty="0">
              <a:ln>
                <a:noFill/>
              </a:ln>
              <a:solidFill>
                <a:schemeClr val="tx1">
                  <a:lumMod val="75000"/>
                  <a:lumOff val="25000"/>
                </a:schemeClr>
              </a:solidFill>
              <a:effectLst/>
              <a:latin typeface="Californian FB" panose="0207040306080B030204" pitchFamily="18" charset="0"/>
            </a:endParaRPr>
          </a:p>
          <a:p>
            <a:endParaRPr lang="en-US" dirty="0"/>
          </a:p>
        </p:txBody>
      </p:sp>
      <p:sp>
        <p:nvSpPr>
          <p:cNvPr id="8" name="TextBox 7">
            <a:extLst>
              <a:ext uri="{FF2B5EF4-FFF2-40B4-BE49-F238E27FC236}">
                <a16:creationId xmlns:a16="http://schemas.microsoft.com/office/drawing/2014/main" id="{C1BA8C6D-253D-4DCB-9091-FCC715E7AA1E}"/>
              </a:ext>
            </a:extLst>
          </p:cNvPr>
          <p:cNvSpPr txBox="1"/>
          <p:nvPr/>
        </p:nvSpPr>
        <p:spPr>
          <a:xfrm>
            <a:off x="7490691" y="2085703"/>
            <a:ext cx="4174836" cy="2862322"/>
          </a:xfrm>
          <a:prstGeom prst="rect">
            <a:avLst/>
          </a:prstGeom>
          <a:noFill/>
        </p:spPr>
        <p:txBody>
          <a:bodyPr wrap="square" rtlCol="0">
            <a:spAutoFit/>
          </a:bodyPr>
          <a:lstStyle/>
          <a:p>
            <a:pPr marL="285750" indent="-285750">
              <a:buFont typeface="Arial" panose="020B0604020202020204" pitchFamily="34" charset="0"/>
              <a:buChar char="•"/>
            </a:pPr>
            <a:r>
              <a:rPr lang="en-US" dirty="0"/>
              <a:t>Mendham’s estimated population has seen a slight increase, albeit at a much slower pace compared to previous decades</a:t>
            </a:r>
          </a:p>
          <a:p>
            <a:pPr marL="742950" lvl="1" indent="-285750">
              <a:buFont typeface="Arial" panose="020B0604020202020204" pitchFamily="34" charset="0"/>
              <a:buChar char="•"/>
            </a:pPr>
            <a:r>
              <a:rPr lang="en-US" dirty="0"/>
              <a:t>County’s population increased by 3.5% during same time period</a:t>
            </a:r>
          </a:p>
          <a:p>
            <a:pPr marL="285750" indent="-285750">
              <a:buFont typeface="Arial" panose="020B0604020202020204" pitchFamily="34" charset="0"/>
              <a:buChar char="•"/>
            </a:pPr>
            <a:r>
              <a:rPr lang="en-US" dirty="0"/>
              <a:t>Mendham’s population is much older compared to County and State population</a:t>
            </a:r>
          </a:p>
          <a:p>
            <a:endParaRPr lang="en-US" dirty="0"/>
          </a:p>
        </p:txBody>
      </p:sp>
    </p:spTree>
    <p:extLst>
      <p:ext uri="{BB962C8B-B14F-4D97-AF65-F5344CB8AC3E}">
        <p14:creationId xmlns:p14="http://schemas.microsoft.com/office/powerpoint/2010/main" val="37116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F80812-96C7-4138-836E-A12B8DFD4159}"/>
              </a:ext>
            </a:extLst>
          </p:cNvPr>
          <p:cNvSpPr>
            <a:spLocks noGrp="1"/>
          </p:cNvSpPr>
          <p:nvPr>
            <p:ph type="title"/>
          </p:nvPr>
        </p:nvSpPr>
        <p:spPr>
          <a:xfrm>
            <a:off x="7859485" y="634946"/>
            <a:ext cx="3690257" cy="1450757"/>
          </a:xfrm>
        </p:spPr>
        <p:txBody>
          <a:bodyPr>
            <a:normAutofit/>
          </a:bodyPr>
          <a:lstStyle/>
          <a:p>
            <a:r>
              <a:rPr lang="en-US" dirty="0"/>
              <a:t>Existing Land Use</a:t>
            </a:r>
          </a:p>
        </p:txBody>
      </p:sp>
      <p:pic>
        <p:nvPicPr>
          <p:cNvPr id="5" name="Content Placeholder 4" descr="Map&#10;&#10;Description automatically generated">
            <a:extLst>
              <a:ext uri="{FF2B5EF4-FFF2-40B4-BE49-F238E27FC236}">
                <a16:creationId xmlns:a16="http://schemas.microsoft.com/office/drawing/2014/main" id="{2A721A5D-C167-4135-AE6C-EA3A3164BEE2}"/>
              </a:ext>
            </a:extLst>
          </p:cNvPr>
          <p:cNvPicPr>
            <a:picLocks noChangeAspect="1"/>
          </p:cNvPicPr>
          <p:nvPr/>
        </p:nvPicPr>
        <p:blipFill rotWithShape="1">
          <a:blip r:embed="rId3">
            <a:extLst>
              <a:ext uri="{28A0092B-C50C-407E-A947-70E740481C1C}">
                <a14:useLocalDpi xmlns:a14="http://schemas.microsoft.com/office/drawing/2010/main" val="0"/>
              </a:ext>
            </a:extLst>
          </a:blip>
          <a:srcRect l="5971" r="5722" b="1394"/>
          <a:stretch/>
        </p:blipFill>
        <p:spPr>
          <a:xfrm>
            <a:off x="152401" y="367930"/>
            <a:ext cx="7391400" cy="5509173"/>
          </a:xfrm>
          <a:prstGeom prst="rect">
            <a:avLst/>
          </a:prstGeom>
        </p:spPr>
      </p:pic>
      <p:cxnSp>
        <p:nvCxnSpPr>
          <p:cNvPr id="14" name="Straight Connector 13">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527A2F07-8E8A-4046-B485-53AE902011E1}"/>
              </a:ext>
            </a:extLst>
          </p:cNvPr>
          <p:cNvSpPr>
            <a:spLocks noGrp="1"/>
          </p:cNvSpPr>
          <p:nvPr>
            <p:ph idx="1"/>
          </p:nvPr>
        </p:nvSpPr>
        <p:spPr>
          <a:xfrm>
            <a:off x="7859485" y="2198914"/>
            <a:ext cx="3690257" cy="3670180"/>
          </a:xfrm>
        </p:spPr>
        <p:txBody>
          <a:bodyPr>
            <a:normAutofit/>
          </a:bodyPr>
          <a:lstStyle/>
          <a:p>
            <a:r>
              <a:rPr lang="en-US" dirty="0"/>
              <a:t>Predominantly low-density residential</a:t>
            </a:r>
          </a:p>
          <a:p>
            <a:r>
              <a:rPr lang="en-US" dirty="0"/>
              <a:t>Large areas of forests</a:t>
            </a:r>
          </a:p>
          <a:p>
            <a:r>
              <a:rPr lang="en-US" dirty="0"/>
              <a:t>Significant areas of farmland</a:t>
            </a:r>
          </a:p>
          <a:p>
            <a:r>
              <a:rPr lang="en-US" dirty="0"/>
              <a:t>Some wetlands</a:t>
            </a:r>
          </a:p>
        </p:txBody>
      </p:sp>
      <p:sp>
        <p:nvSpPr>
          <p:cNvPr id="16" name="Rectangle 15">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639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F80812-96C7-4138-836E-A12B8DFD4159}"/>
              </a:ext>
            </a:extLst>
          </p:cNvPr>
          <p:cNvSpPr>
            <a:spLocks noGrp="1"/>
          </p:cNvSpPr>
          <p:nvPr>
            <p:ph type="title"/>
          </p:nvPr>
        </p:nvSpPr>
        <p:spPr>
          <a:xfrm>
            <a:off x="7859485" y="634946"/>
            <a:ext cx="3690257" cy="1450757"/>
          </a:xfrm>
        </p:spPr>
        <p:txBody>
          <a:bodyPr>
            <a:normAutofit fontScale="90000"/>
          </a:bodyPr>
          <a:lstStyle/>
          <a:p>
            <a:r>
              <a:rPr lang="en-US" dirty="0"/>
              <a:t>Preserved &amp; Institutional Lands</a:t>
            </a:r>
          </a:p>
        </p:txBody>
      </p:sp>
      <p:pic>
        <p:nvPicPr>
          <p:cNvPr id="5" name="Content Placeholder 4">
            <a:extLst>
              <a:ext uri="{FF2B5EF4-FFF2-40B4-BE49-F238E27FC236}">
                <a16:creationId xmlns:a16="http://schemas.microsoft.com/office/drawing/2014/main" id="{2A721A5D-C167-4135-AE6C-EA3A3164BEE2}"/>
              </a:ext>
            </a:extLst>
          </p:cNvPr>
          <p:cNvPicPr>
            <a:picLocks noChangeAspect="1"/>
          </p:cNvPicPr>
          <p:nvPr/>
        </p:nvPicPr>
        <p:blipFill>
          <a:blip r:embed="rId3">
            <a:extLst>
              <a:ext uri="{28A0092B-C50C-407E-A947-70E740481C1C}">
                <a14:useLocalDpi xmlns:a14="http://schemas.microsoft.com/office/drawing/2010/main" val="0"/>
              </a:ext>
            </a:extLst>
          </a:blip>
          <a:srcRect l="5236" r="5236"/>
          <a:stretch/>
        </p:blipFill>
        <p:spPr>
          <a:xfrm>
            <a:off x="152401" y="367930"/>
            <a:ext cx="7391400" cy="5509173"/>
          </a:xfrm>
          <a:prstGeom prst="rect">
            <a:avLst/>
          </a:prstGeom>
        </p:spPr>
      </p:pic>
      <p:cxnSp>
        <p:nvCxnSpPr>
          <p:cNvPr id="14" name="Straight Connector 13">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527A2F07-8E8A-4046-B485-53AE902011E1}"/>
              </a:ext>
            </a:extLst>
          </p:cNvPr>
          <p:cNvSpPr>
            <a:spLocks noGrp="1"/>
          </p:cNvSpPr>
          <p:nvPr>
            <p:ph idx="1"/>
          </p:nvPr>
        </p:nvSpPr>
        <p:spPr>
          <a:xfrm>
            <a:off x="7859485" y="2198914"/>
            <a:ext cx="3690257" cy="3670180"/>
          </a:xfrm>
        </p:spPr>
        <p:txBody>
          <a:bodyPr>
            <a:normAutofit/>
          </a:bodyPr>
          <a:lstStyle/>
          <a:p>
            <a:r>
              <a:rPr lang="en-US" dirty="0"/>
              <a:t>Open Space</a:t>
            </a:r>
          </a:p>
          <a:p>
            <a:pPr lvl="1"/>
            <a:r>
              <a:rPr lang="en-US" dirty="0"/>
              <a:t>Lewis Morris Park</a:t>
            </a:r>
          </a:p>
          <a:p>
            <a:pPr lvl="1"/>
            <a:r>
              <a:rPr lang="en-US" dirty="0"/>
              <a:t>Schiff</a:t>
            </a:r>
          </a:p>
          <a:p>
            <a:pPr lvl="1"/>
            <a:r>
              <a:rPr lang="en-US" dirty="0"/>
              <a:t>Dismal Harmony</a:t>
            </a:r>
          </a:p>
          <a:p>
            <a:pPr lvl="1"/>
            <a:r>
              <a:rPr lang="en-US" dirty="0"/>
              <a:t>Clyde Potts</a:t>
            </a:r>
          </a:p>
          <a:p>
            <a:r>
              <a:rPr lang="en-US" dirty="0"/>
              <a:t>Preserved Farmland</a:t>
            </a:r>
          </a:p>
          <a:p>
            <a:r>
              <a:rPr lang="en-US" dirty="0"/>
              <a:t>Institutional Uses</a:t>
            </a:r>
          </a:p>
        </p:txBody>
      </p:sp>
      <p:sp>
        <p:nvSpPr>
          <p:cNvPr id="16" name="Rectangle 15">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357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09331-9109-4222-B1CD-EFD550C77F5D}"/>
              </a:ext>
            </a:extLst>
          </p:cNvPr>
          <p:cNvSpPr>
            <a:spLocks noGrp="1"/>
          </p:cNvSpPr>
          <p:nvPr>
            <p:ph type="title" idx="4294967295"/>
          </p:nvPr>
        </p:nvSpPr>
        <p:spPr>
          <a:xfrm>
            <a:off x="8502650" y="635000"/>
            <a:ext cx="3689350" cy="1450975"/>
          </a:xfrm>
        </p:spPr>
        <p:txBody>
          <a:bodyPr>
            <a:normAutofit/>
          </a:bodyPr>
          <a:lstStyle/>
          <a:p>
            <a:r>
              <a:rPr lang="en-US" dirty="0"/>
              <a:t>Land Use Changes</a:t>
            </a:r>
          </a:p>
        </p:txBody>
      </p:sp>
      <p:sp>
        <p:nvSpPr>
          <p:cNvPr id="22" name="Content Placeholder 8">
            <a:extLst>
              <a:ext uri="{FF2B5EF4-FFF2-40B4-BE49-F238E27FC236}">
                <a16:creationId xmlns:a16="http://schemas.microsoft.com/office/drawing/2014/main" id="{E6A2DA5C-BCB7-4C43-AA0E-705DE5F5ACBC}"/>
              </a:ext>
            </a:extLst>
          </p:cNvPr>
          <p:cNvSpPr>
            <a:spLocks noGrp="1"/>
          </p:cNvSpPr>
          <p:nvPr>
            <p:ph idx="4294967295"/>
          </p:nvPr>
        </p:nvSpPr>
        <p:spPr>
          <a:xfrm>
            <a:off x="8502650" y="2198688"/>
            <a:ext cx="3689350" cy="3670300"/>
          </a:xfrm>
        </p:spPr>
        <p:txBody>
          <a:bodyPr>
            <a:normAutofit/>
          </a:bodyPr>
          <a:lstStyle/>
          <a:p>
            <a:r>
              <a:rPr lang="en-US" dirty="0"/>
              <a:t>Recent Changes:</a:t>
            </a:r>
          </a:p>
          <a:p>
            <a:pPr lvl="1"/>
            <a:r>
              <a:rPr lang="en-US" dirty="0"/>
              <a:t>Pitney Farms</a:t>
            </a:r>
          </a:p>
          <a:p>
            <a:pPr lvl="1"/>
            <a:r>
              <a:rPr lang="en-US" dirty="0"/>
              <a:t>Shores Road</a:t>
            </a:r>
          </a:p>
          <a:p>
            <a:pPr lvl="1"/>
            <a:r>
              <a:rPr lang="en-US" dirty="0"/>
              <a:t>Spring Tree Farm</a:t>
            </a:r>
          </a:p>
        </p:txBody>
      </p:sp>
      <p:pic>
        <p:nvPicPr>
          <p:cNvPr id="5" name="Content Placeholder 4" descr="Map&#10;&#10;Description automatically generated">
            <a:extLst>
              <a:ext uri="{FF2B5EF4-FFF2-40B4-BE49-F238E27FC236}">
                <a16:creationId xmlns:a16="http://schemas.microsoft.com/office/drawing/2014/main" id="{2C02B0DD-C092-4069-96F2-C1E4F0ADF9C2}"/>
              </a:ext>
            </a:extLst>
          </p:cNvPr>
          <p:cNvPicPr>
            <a:picLocks noChangeAspect="1"/>
          </p:cNvPicPr>
          <p:nvPr/>
        </p:nvPicPr>
        <p:blipFill rotWithShape="1">
          <a:blip r:embed="rId3">
            <a:extLst>
              <a:ext uri="{28A0092B-C50C-407E-A947-70E740481C1C}">
                <a14:useLocalDpi xmlns:a14="http://schemas.microsoft.com/office/drawing/2010/main" val="0"/>
              </a:ext>
            </a:extLst>
          </a:blip>
          <a:srcRect l="4616" r="3093" b="-1"/>
          <a:stretch/>
        </p:blipFill>
        <p:spPr>
          <a:xfrm>
            <a:off x="163287" y="640081"/>
            <a:ext cx="7347857" cy="5314406"/>
          </a:xfrm>
          <a:prstGeom prst="rect">
            <a:avLst/>
          </a:prstGeom>
        </p:spPr>
      </p:pic>
    </p:spTree>
    <p:extLst>
      <p:ext uri="{BB962C8B-B14F-4D97-AF65-F5344CB8AC3E}">
        <p14:creationId xmlns:p14="http://schemas.microsoft.com/office/powerpoint/2010/main" val="346124499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1213</Words>
  <Application>Microsoft Office PowerPoint</Application>
  <PresentationFormat>Widescreen</PresentationFormat>
  <Paragraphs>239</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Californian FB</vt:lpstr>
      <vt:lpstr>Courier New</vt:lpstr>
      <vt:lpstr>Times New Roman</vt:lpstr>
      <vt:lpstr>Retrospect</vt:lpstr>
      <vt:lpstr>Mendham Township Master Plan</vt:lpstr>
      <vt:lpstr>Purpose of Master Plan</vt:lpstr>
      <vt:lpstr>INTENT OF PROCESS</vt:lpstr>
      <vt:lpstr>MASTER PLAN TIMELINE</vt:lpstr>
      <vt:lpstr>Significant Changes</vt:lpstr>
      <vt:lpstr>Demographic Changes </vt:lpstr>
      <vt:lpstr>Existing Land Use</vt:lpstr>
      <vt:lpstr>Preserved &amp; Institutional Lands</vt:lpstr>
      <vt:lpstr>Land Use Changes</vt:lpstr>
      <vt:lpstr>Development Trends</vt:lpstr>
      <vt:lpstr>Nitrate Dilution Model</vt:lpstr>
      <vt:lpstr>Further Breakdown of NDM </vt:lpstr>
      <vt:lpstr>Resiliency and Environmental Sustainability</vt:lpstr>
      <vt:lpstr>Significant Land Use Considerations </vt:lpstr>
      <vt:lpstr>Overarching  Land Use Recommendations</vt:lpstr>
      <vt:lpstr>General Land Use and Zoning Recommendations</vt:lpstr>
      <vt:lpstr>Housing Plan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Mendham Township Master Plan</dc:title>
  <dc:creator>Paul F. Cancilla</dc:creator>
  <cp:lastModifiedBy>Mendham Township Clerk</cp:lastModifiedBy>
  <cp:revision>41</cp:revision>
  <dcterms:created xsi:type="dcterms:W3CDTF">2021-03-10T13:49:31Z</dcterms:created>
  <dcterms:modified xsi:type="dcterms:W3CDTF">2022-06-27T20:31:34Z</dcterms:modified>
</cp:coreProperties>
</file>