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8" r:id="rId2"/>
    <p:sldId id="455" r:id="rId3"/>
    <p:sldId id="279" r:id="rId4"/>
    <p:sldId id="281" r:id="rId5"/>
    <p:sldId id="301" r:id="rId6"/>
    <p:sldId id="305" r:id="rId7"/>
    <p:sldId id="275" r:id="rId8"/>
    <p:sldId id="288" r:id="rId9"/>
    <p:sldId id="299" r:id="rId10"/>
    <p:sldId id="259" r:id="rId11"/>
    <p:sldId id="264" r:id="rId12"/>
    <p:sldId id="266" r:id="rId13"/>
    <p:sldId id="265" r:id="rId14"/>
    <p:sldId id="45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2684" autoAdjust="0"/>
  </p:normalViewPr>
  <p:slideViewPr>
    <p:cSldViewPr snapToGrid="0">
      <p:cViewPr varScale="1">
        <p:scale>
          <a:sx n="118" d="100"/>
          <a:sy n="118" d="100"/>
        </p:scale>
        <p:origin x="2922" y="10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80" d="100"/>
          <a:sy n="180" d="100"/>
        </p:scale>
        <p:origin x="1842" y="1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10/21/2022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10/21/2022</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Date Printed: </a:t>
            </a:r>
          </a:p>
        </p:txBody>
      </p:sp>
      <p:sp>
        <p:nvSpPr>
          <p:cNvPr id="5" name="Date Placeholder 4"/>
          <p:cNvSpPr>
            <a:spLocks noGrp="1"/>
          </p:cNvSpPr>
          <p:nvPr>
            <p:ph type="dt" idx="11"/>
          </p:nvPr>
        </p:nvSpPr>
        <p:spPr/>
        <p:txBody>
          <a:bodyPr/>
          <a:lstStyle/>
          <a:p>
            <a:fld id="{0505E37C-4650-4040-8A98-55D791B95AB0}" type="datetime1">
              <a:rPr lang="en-US" smtClean="0"/>
              <a:t>10/21/2022</a:t>
            </a:fld>
            <a:endParaRPr lang="en-US"/>
          </a:p>
        </p:txBody>
      </p:sp>
      <p:sp>
        <p:nvSpPr>
          <p:cNvPr id="6" name="Slide Number Placeholder 5"/>
          <p:cNvSpPr>
            <a:spLocks noGrp="1"/>
          </p:cNvSpPr>
          <p:nvPr>
            <p:ph type="sldNum" sz="quarter" idx="12"/>
          </p:nvPr>
        </p:nvSpPr>
        <p:spPr/>
        <p:txBody>
          <a:bodyPr/>
          <a:lstStyle/>
          <a:p>
            <a:fld id="{4E1DE8B6-5F99-4E11-8305-B219B982B9F0}" type="slidenum">
              <a:rPr lang="en-US" smtClean="0"/>
              <a:t>10</a:t>
            </a:fld>
            <a:endParaRPr lang="en-US"/>
          </a:p>
        </p:txBody>
      </p:sp>
    </p:spTree>
    <p:extLst>
      <p:ext uri="{BB962C8B-B14F-4D97-AF65-F5344CB8AC3E}">
        <p14:creationId xmlns:p14="http://schemas.microsoft.com/office/powerpoint/2010/main" val="1274121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932871">
              <a:buFontTx/>
              <a:buNone/>
              <a:defRPr/>
            </a:pPr>
            <a:endParaRPr lang="en-US" dirty="0"/>
          </a:p>
        </p:txBody>
      </p:sp>
      <p:sp>
        <p:nvSpPr>
          <p:cNvPr id="4" name="Header Placeholder 3"/>
          <p:cNvSpPr>
            <a:spLocks noGrp="1"/>
          </p:cNvSpPr>
          <p:nvPr>
            <p:ph type="hdr" sz="quarter" idx="10"/>
          </p:nvPr>
        </p:nvSpPr>
        <p:spPr/>
        <p:txBody>
          <a:bodyPr/>
          <a:lstStyle/>
          <a:p>
            <a:r>
              <a:rPr lang="en-US"/>
              <a:t>Date Printed: </a:t>
            </a:r>
          </a:p>
        </p:txBody>
      </p:sp>
      <p:sp>
        <p:nvSpPr>
          <p:cNvPr id="5" name="Date Placeholder 4"/>
          <p:cNvSpPr>
            <a:spLocks noGrp="1"/>
          </p:cNvSpPr>
          <p:nvPr>
            <p:ph type="dt" idx="11"/>
          </p:nvPr>
        </p:nvSpPr>
        <p:spPr/>
        <p:txBody>
          <a:bodyPr/>
          <a:lstStyle/>
          <a:p>
            <a:fld id="{56822E52-FF23-4AAE-852D-A435324453DA}" type="datetime1">
              <a:rPr lang="en-US" smtClean="0"/>
              <a:t>10/21/2022</a:t>
            </a:fld>
            <a:endParaRPr lang="en-US"/>
          </a:p>
        </p:txBody>
      </p:sp>
      <p:sp>
        <p:nvSpPr>
          <p:cNvPr id="6" name="Slide Number Placeholder 5"/>
          <p:cNvSpPr>
            <a:spLocks noGrp="1"/>
          </p:cNvSpPr>
          <p:nvPr>
            <p:ph type="sldNum" sz="quarter" idx="12"/>
          </p:nvPr>
        </p:nvSpPr>
        <p:spPr/>
        <p:txBody>
          <a:bodyPr/>
          <a:lstStyle/>
          <a:p>
            <a:fld id="{4E1DE8B6-5F99-4E11-8305-B219B982B9F0}" type="slidenum">
              <a:rPr lang="en-US" smtClean="0"/>
              <a:t>11</a:t>
            </a:fld>
            <a:endParaRPr lang="en-US"/>
          </a:p>
        </p:txBody>
      </p:sp>
    </p:spTree>
    <p:extLst>
      <p:ext uri="{BB962C8B-B14F-4D97-AF65-F5344CB8AC3E}">
        <p14:creationId xmlns:p14="http://schemas.microsoft.com/office/powerpoint/2010/main" val="1396512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800" baseline="0" dirty="0"/>
          </a:p>
        </p:txBody>
      </p:sp>
      <p:sp>
        <p:nvSpPr>
          <p:cNvPr id="4" name="Header Placeholder 3"/>
          <p:cNvSpPr>
            <a:spLocks noGrp="1"/>
          </p:cNvSpPr>
          <p:nvPr>
            <p:ph type="hdr" sz="quarter" idx="10"/>
          </p:nvPr>
        </p:nvSpPr>
        <p:spPr/>
        <p:txBody>
          <a:bodyPr/>
          <a:lstStyle/>
          <a:p>
            <a:r>
              <a:rPr lang="en-US"/>
              <a:t>Date Printed: </a:t>
            </a:r>
          </a:p>
        </p:txBody>
      </p:sp>
      <p:sp>
        <p:nvSpPr>
          <p:cNvPr id="5" name="Date Placeholder 4"/>
          <p:cNvSpPr>
            <a:spLocks noGrp="1"/>
          </p:cNvSpPr>
          <p:nvPr>
            <p:ph type="dt" idx="11"/>
          </p:nvPr>
        </p:nvSpPr>
        <p:spPr/>
        <p:txBody>
          <a:bodyPr/>
          <a:lstStyle/>
          <a:p>
            <a:fld id="{FE3EC7CA-8690-40F7-9602-4B0CBA7FACCD}" type="datetime1">
              <a:rPr lang="en-US" smtClean="0"/>
              <a:t>10/21/2022</a:t>
            </a:fld>
            <a:endParaRPr lang="en-US"/>
          </a:p>
        </p:txBody>
      </p:sp>
      <p:sp>
        <p:nvSpPr>
          <p:cNvPr id="6" name="Slide Number Placeholder 5"/>
          <p:cNvSpPr>
            <a:spLocks noGrp="1"/>
          </p:cNvSpPr>
          <p:nvPr>
            <p:ph type="sldNum" sz="quarter" idx="12"/>
          </p:nvPr>
        </p:nvSpPr>
        <p:spPr/>
        <p:txBody>
          <a:bodyPr/>
          <a:lstStyle/>
          <a:p>
            <a:fld id="{4E1DE8B6-5F99-4E11-8305-B219B982B9F0}" type="slidenum">
              <a:rPr lang="en-US" smtClean="0"/>
              <a:t>12</a:t>
            </a:fld>
            <a:endParaRPr lang="en-US"/>
          </a:p>
        </p:txBody>
      </p:sp>
    </p:spTree>
    <p:extLst>
      <p:ext uri="{BB962C8B-B14F-4D97-AF65-F5344CB8AC3E}">
        <p14:creationId xmlns:p14="http://schemas.microsoft.com/office/powerpoint/2010/main" val="1847708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800" b="1" dirty="0"/>
          </a:p>
        </p:txBody>
      </p:sp>
      <p:sp>
        <p:nvSpPr>
          <p:cNvPr id="4" name="Header Placeholder 3"/>
          <p:cNvSpPr>
            <a:spLocks noGrp="1"/>
          </p:cNvSpPr>
          <p:nvPr>
            <p:ph type="hdr" sz="quarter" idx="10"/>
          </p:nvPr>
        </p:nvSpPr>
        <p:spPr/>
        <p:txBody>
          <a:bodyPr/>
          <a:lstStyle/>
          <a:p>
            <a:r>
              <a:rPr lang="en-US"/>
              <a:t>Date Printed: </a:t>
            </a:r>
          </a:p>
        </p:txBody>
      </p:sp>
      <p:sp>
        <p:nvSpPr>
          <p:cNvPr id="5" name="Date Placeholder 4"/>
          <p:cNvSpPr>
            <a:spLocks noGrp="1"/>
          </p:cNvSpPr>
          <p:nvPr>
            <p:ph type="dt" idx="11"/>
          </p:nvPr>
        </p:nvSpPr>
        <p:spPr/>
        <p:txBody>
          <a:bodyPr/>
          <a:lstStyle/>
          <a:p>
            <a:fld id="{BD82D7C4-E26D-4797-AD6D-B9147FA64D94}" type="datetime1">
              <a:rPr lang="en-US" smtClean="0"/>
              <a:t>10/21/2022</a:t>
            </a:fld>
            <a:endParaRPr lang="en-US"/>
          </a:p>
        </p:txBody>
      </p:sp>
      <p:sp>
        <p:nvSpPr>
          <p:cNvPr id="6" name="Slide Number Placeholder 5"/>
          <p:cNvSpPr>
            <a:spLocks noGrp="1"/>
          </p:cNvSpPr>
          <p:nvPr>
            <p:ph type="sldNum" sz="quarter" idx="12"/>
          </p:nvPr>
        </p:nvSpPr>
        <p:spPr/>
        <p:txBody>
          <a:bodyPr/>
          <a:lstStyle/>
          <a:p>
            <a:fld id="{4E1DE8B6-5F99-4E11-8305-B219B982B9F0}" type="slidenum">
              <a:rPr lang="en-US" smtClean="0"/>
              <a:t>13</a:t>
            </a:fld>
            <a:endParaRPr lang="en-US"/>
          </a:p>
        </p:txBody>
      </p:sp>
    </p:spTree>
    <p:extLst>
      <p:ext uri="{BB962C8B-B14F-4D97-AF65-F5344CB8AC3E}">
        <p14:creationId xmlns:p14="http://schemas.microsoft.com/office/powerpoint/2010/main" val="2357024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4163" y="327025"/>
            <a:ext cx="1209675" cy="906463"/>
          </a:xfrm>
        </p:spPr>
      </p:sp>
      <p:sp>
        <p:nvSpPr>
          <p:cNvPr id="3" name="Notes Placeholder 2"/>
          <p:cNvSpPr>
            <a:spLocks noGrp="1"/>
          </p:cNvSpPr>
          <p:nvPr>
            <p:ph type="body" idx="1"/>
          </p:nvPr>
        </p:nvSpPr>
        <p:spPr>
          <a:xfrm>
            <a:off x="209320" y="1322023"/>
            <a:ext cx="6378767" cy="71719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14</a:t>
            </a:fld>
            <a:endParaRPr lang="en-US"/>
          </a:p>
        </p:txBody>
      </p:sp>
    </p:spTree>
    <p:extLst>
      <p:ext uri="{BB962C8B-B14F-4D97-AF65-F5344CB8AC3E}">
        <p14:creationId xmlns:p14="http://schemas.microsoft.com/office/powerpoint/2010/main" val="108713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82031" y="4421529"/>
            <a:ext cx="6155123" cy="4263684"/>
          </a:xfrm>
        </p:spPr>
        <p:txBody>
          <a:bodyPr/>
          <a:lstStyle/>
          <a:p>
            <a:pPr>
              <a:lnSpc>
                <a:spcPct val="125000"/>
              </a:lnSpc>
            </a:pPr>
            <a:endParaRPr lang="en-US" b="1" dirty="0"/>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dirty="0"/>
          </a:p>
        </p:txBody>
      </p:sp>
      <p:sp>
        <p:nvSpPr>
          <p:cNvPr id="2" name="Slide Image Placeholder 1"/>
          <p:cNvSpPr>
            <a:spLocks noGrp="1" noRot="1" noChangeAspect="1"/>
          </p:cNvSpPr>
          <p:nvPr>
            <p:ph type="sldImg"/>
          </p:nvPr>
        </p:nvSpPr>
        <p:spPr>
          <a:xfrm>
            <a:off x="1042988" y="458788"/>
            <a:ext cx="4327525" cy="3246437"/>
          </a:xfrm>
        </p:spPr>
      </p:sp>
    </p:spTree>
    <p:extLst>
      <p:ext uri="{BB962C8B-B14F-4D97-AF65-F5344CB8AC3E}">
        <p14:creationId xmlns:p14="http://schemas.microsoft.com/office/powerpoint/2010/main" val="230792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396875"/>
            <a:ext cx="4949825" cy="3711575"/>
          </a:xfrm>
        </p:spPr>
      </p:sp>
      <p:sp>
        <p:nvSpPr>
          <p:cNvPr id="3" name="Notes Placeholder 2"/>
          <p:cNvSpPr>
            <a:spLocks noGrp="1"/>
          </p:cNvSpPr>
          <p:nvPr>
            <p:ph type="body" idx="1"/>
          </p:nvPr>
        </p:nvSpPr>
        <p:spPr>
          <a:xfrm>
            <a:off x="775410" y="4317356"/>
            <a:ext cx="5608320" cy="3580773"/>
          </a:xfrm>
        </p:spPr>
        <p:txBody>
          <a:bodyPr/>
          <a:lstStyle/>
          <a:p>
            <a:pPr marL="631883" lvl="1" indent="-174683">
              <a:spcAft>
                <a:spcPts val="1800"/>
              </a:spcAft>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dirty="0"/>
          </a:p>
        </p:txBody>
      </p:sp>
    </p:spTree>
    <p:extLst>
      <p:ext uri="{BB962C8B-B14F-4D97-AF65-F5344CB8AC3E}">
        <p14:creationId xmlns:p14="http://schemas.microsoft.com/office/powerpoint/2010/main" val="245985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466725"/>
            <a:ext cx="4179887" cy="3136900"/>
          </a:xfrm>
        </p:spPr>
      </p:sp>
      <p:sp>
        <p:nvSpPr>
          <p:cNvPr id="3" name="Notes Placeholder 2"/>
          <p:cNvSpPr>
            <a:spLocks noGrp="1"/>
          </p:cNvSpPr>
          <p:nvPr>
            <p:ph type="body" idx="1"/>
          </p:nvPr>
        </p:nvSpPr>
        <p:spPr>
          <a:xfrm>
            <a:off x="688182" y="3756454"/>
            <a:ext cx="5786760" cy="4377896"/>
          </a:xfrm>
        </p:spPr>
        <p:txBody>
          <a:bodyPr/>
          <a:lstStyle/>
          <a:p>
            <a:pPr defTabSz="924311">
              <a:defRPr/>
            </a:pPr>
            <a:endParaRPr lang="en-US" b="1"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77542409-6A04-4DC6-AC3A-D3758287A8F2}" type="slidenum">
              <a:rPr lang="en-US" smtClean="0"/>
              <a:t>4</a:t>
            </a:fld>
            <a:endParaRPr lang="en-US" dirty="0"/>
          </a:p>
        </p:txBody>
      </p:sp>
    </p:spTree>
    <p:extLst>
      <p:ext uri="{BB962C8B-B14F-4D97-AF65-F5344CB8AC3E}">
        <p14:creationId xmlns:p14="http://schemas.microsoft.com/office/powerpoint/2010/main" val="1848690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77542409-6A04-4DC6-AC3A-D3758287A8F2}" type="slidenum">
              <a:rPr lang="en-US" smtClean="0"/>
              <a:t>5</a:t>
            </a:fld>
            <a:endParaRPr lang="en-US" dirty="0"/>
          </a:p>
        </p:txBody>
      </p:sp>
    </p:spTree>
    <p:extLst>
      <p:ext uri="{BB962C8B-B14F-4D97-AF65-F5344CB8AC3E}">
        <p14:creationId xmlns:p14="http://schemas.microsoft.com/office/powerpoint/2010/main" val="428648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6</a:t>
            </a:fld>
            <a:endParaRPr lang="en-US" dirty="0"/>
          </a:p>
        </p:txBody>
      </p:sp>
    </p:spTree>
    <p:extLst>
      <p:ext uri="{BB962C8B-B14F-4D97-AF65-F5344CB8AC3E}">
        <p14:creationId xmlns:p14="http://schemas.microsoft.com/office/powerpoint/2010/main" val="204456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p:txBody>
      </p:sp>
      <p:sp>
        <p:nvSpPr>
          <p:cNvPr id="4" name="Slide Number Placeholder 3"/>
          <p:cNvSpPr>
            <a:spLocks noGrp="1"/>
          </p:cNvSpPr>
          <p:nvPr>
            <p:ph type="sldNum" sz="quarter" idx="5"/>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963733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2653">
              <a:defRPr/>
            </a:pP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7542409-6A04-4DC6-AC3A-D3758287A8F2}" type="slidenum">
              <a:rPr lang="en-US" smtClean="0"/>
              <a:t>8</a:t>
            </a:fld>
            <a:endParaRPr lang="en-US" dirty="0"/>
          </a:p>
        </p:txBody>
      </p:sp>
    </p:spTree>
    <p:extLst>
      <p:ext uri="{BB962C8B-B14F-4D97-AF65-F5344CB8AC3E}">
        <p14:creationId xmlns:p14="http://schemas.microsoft.com/office/powerpoint/2010/main" val="391240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568325"/>
            <a:ext cx="3789363" cy="2843213"/>
          </a:xfrm>
        </p:spPr>
      </p:sp>
      <p:sp>
        <p:nvSpPr>
          <p:cNvPr id="4" name="Slide Number Placeholder 3"/>
          <p:cNvSpPr>
            <a:spLocks noGrp="1"/>
          </p:cNvSpPr>
          <p:nvPr>
            <p:ph type="sldNum" sz="quarter" idx="5"/>
          </p:nvPr>
        </p:nvSpPr>
        <p:spPr/>
        <p:txBody>
          <a:bodyPr/>
          <a:lstStyle/>
          <a:p>
            <a:fld id="{77542409-6A04-4DC6-AC3A-D3758287A8F2}" type="slidenum">
              <a:rPr lang="en-US" smtClean="0"/>
              <a:t>9</a:t>
            </a:fld>
            <a:endParaRPr lang="en-US" dirty="0"/>
          </a:p>
        </p:txBody>
      </p:sp>
      <p:sp>
        <p:nvSpPr>
          <p:cNvPr id="7" name="Notes Placeholder 2">
            <a:extLst>
              <a:ext uri="{FF2B5EF4-FFF2-40B4-BE49-F238E27FC236}">
                <a16:creationId xmlns:a16="http://schemas.microsoft.com/office/drawing/2014/main" id="{7DDFCD5E-6B38-4C78-B4F7-E82F54EF4B09}"/>
              </a:ext>
            </a:extLst>
          </p:cNvPr>
          <p:cNvSpPr txBox="1">
            <a:spLocks/>
          </p:cNvSpPr>
          <p:nvPr/>
        </p:nvSpPr>
        <p:spPr>
          <a:xfrm>
            <a:off x="379262" y="2173469"/>
            <a:ext cx="5997062" cy="6769401"/>
          </a:xfrm>
          <a:prstGeom prst="rect">
            <a:avLst/>
          </a:prstGeom>
        </p:spPr>
        <p:txBody>
          <a:bodyPr vert="horz" lIns="91688" tIns="45845" rIns="91688" bIns="45845"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sz="1900" dirty="0"/>
          </a:p>
        </p:txBody>
      </p:sp>
      <p:sp>
        <p:nvSpPr>
          <p:cNvPr id="3" name="Notes Placeholder 2"/>
          <p:cNvSpPr>
            <a:spLocks noGrp="1"/>
          </p:cNvSpPr>
          <p:nvPr>
            <p:ph type="body" idx="1"/>
          </p:nvPr>
        </p:nvSpPr>
        <p:spPr>
          <a:xfrm>
            <a:off x="853337" y="4034971"/>
            <a:ext cx="5404467" cy="4552975"/>
          </a:xfrm>
        </p:spPr>
        <p:txBody>
          <a:bodyPr/>
          <a:lstStyle/>
          <a:p>
            <a:endParaRPr lang="en-US" sz="1800" dirty="0"/>
          </a:p>
        </p:txBody>
      </p:sp>
    </p:spTree>
    <p:extLst>
      <p:ext uri="{BB962C8B-B14F-4D97-AF65-F5344CB8AC3E}">
        <p14:creationId xmlns:p14="http://schemas.microsoft.com/office/powerpoint/2010/main" val="857167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p:nvSpPr>
        <p:spPr>
          <a:xfrm>
            <a:off x="1200150" y="0"/>
            <a:ext cx="37719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ctrTitle"/>
          </p:nvPr>
        </p:nvSpPr>
        <p:spPr>
          <a:xfrm>
            <a:off x="1313833" y="2889007"/>
            <a:ext cx="3634740" cy="2387600"/>
          </a:xfrm>
        </p:spPr>
        <p:txBody>
          <a:bodyPr anchor="b">
            <a:noAutofit/>
          </a:bodyPr>
          <a:lstStyle>
            <a:lvl1pPr algn="l">
              <a:lnSpc>
                <a:spcPct val="90000"/>
              </a:lnSpc>
              <a:defRPr sz="4800">
                <a:solidFill>
                  <a:schemeClr val="bg1"/>
                </a:solidFill>
              </a:defRPr>
            </a:lvl1pPr>
          </a:lstStyle>
          <a:p>
            <a:r>
              <a:rPr lang="en-US"/>
              <a:t>Click to edit Master title style</a:t>
            </a:r>
            <a:endParaRPr dirty="0"/>
          </a:p>
        </p:txBody>
      </p:sp>
      <p:sp>
        <p:nvSpPr>
          <p:cNvPr id="3" name="Subtitle 2"/>
          <p:cNvSpPr>
            <a:spLocks noGrp="1"/>
          </p:cNvSpPr>
          <p:nvPr>
            <p:ph type="subTitle" idx="1" hasCustomPrompt="1"/>
          </p:nvPr>
        </p:nvSpPr>
        <p:spPr>
          <a:xfrm>
            <a:off x="1313833" y="5381894"/>
            <a:ext cx="3634740" cy="448056"/>
          </a:xfrm>
        </p:spPr>
        <p:txBody>
          <a:bodyPr>
            <a:no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endParaRPr dirty="0"/>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b="-44"/>
          <a:stretch/>
        </p:blipFill>
        <p:spPr>
          <a:xfrm>
            <a:off x="5085733" y="2057401"/>
            <a:ext cx="1987927" cy="3886198"/>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452" y="1583267"/>
            <a:ext cx="1067928" cy="455083"/>
          </a:xfrm>
          <a:prstGeom prst="rect">
            <a:avLst/>
          </a:prstGeom>
        </p:spPr>
      </p:pic>
      <p:pic>
        <p:nvPicPr>
          <p:cNvPr id="4" name="Picture 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971" y="2057401"/>
            <a:ext cx="1083734" cy="3886198"/>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187343" y="2057400"/>
            <a:ext cx="1973271" cy="3886199"/>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4740" y="190501"/>
            <a:ext cx="154305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52778" y="190501"/>
            <a:ext cx="6563177"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442435" y="2095500"/>
            <a:ext cx="515748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1536261" y="2263914"/>
            <a:ext cx="4989652" cy="3143393"/>
          </a:xfrm>
        </p:spPr>
        <p:txBody>
          <a:bodyPr anchor="b"/>
          <a:lstStyle>
            <a:lvl1pPr>
              <a:lnSpc>
                <a:spcPct val="90000"/>
              </a:lnSpc>
              <a:defRPr sz="6000">
                <a:solidFill>
                  <a:schemeClr val="bg1"/>
                </a:solidFill>
              </a:defRPr>
            </a:lvl1pPr>
          </a:lstStyle>
          <a:p>
            <a:r>
              <a:rPr lang="en-US"/>
              <a:t>Click to edit Master title style</a:t>
            </a:r>
            <a:endParaRPr dirty="0"/>
          </a:p>
        </p:txBody>
      </p:sp>
      <p:sp>
        <p:nvSpPr>
          <p:cNvPr id="3" name="Text Placeholder 2"/>
          <p:cNvSpPr>
            <a:spLocks noGrp="1"/>
          </p:cNvSpPr>
          <p:nvPr>
            <p:ph type="body" idx="1"/>
          </p:nvPr>
        </p:nvSpPr>
        <p:spPr>
          <a:xfrm>
            <a:off x="1536261" y="5381894"/>
            <a:ext cx="4989652"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486" y="6123367"/>
            <a:ext cx="866084" cy="369070"/>
          </a:xfrm>
          <a:prstGeom prst="rect">
            <a:avLst/>
          </a:pr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2095500"/>
            <a:ext cx="1348570" cy="3886199"/>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l="-529"/>
          <a:stretch/>
        </p:blipFill>
        <p:spPr>
          <a:xfrm rot="10800000">
            <a:off x="6713605" y="2095498"/>
            <a:ext cx="2443274" cy="3886197"/>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userDrawn="1">
          <p15:clr>
            <a:srgbClr val="FDE53C"/>
          </p15:clr>
        </p15:guide>
        <p15:guide id="2" orient="horz" pos="1296" userDrawn="1">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352778" y="1556281"/>
            <a:ext cx="4162072"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29151" y="1556281"/>
            <a:ext cx="416711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57274" y="1554480"/>
            <a:ext cx="3456432"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57274" y="2434148"/>
            <a:ext cx="3456432"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29150" y="1554480"/>
            <a:ext cx="416712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434148"/>
            <a:ext cx="416712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1825" y="919616"/>
            <a:ext cx="3655657" cy="2532888"/>
          </a:xfrm>
        </p:spPr>
        <p:txBody>
          <a:bodyPr anchor="b"/>
          <a:lstStyle>
            <a:lvl1pPr>
              <a:defRPr sz="3200"/>
            </a:lvl1pPr>
          </a:lstStyle>
          <a:p>
            <a:r>
              <a:rPr lang="en-US"/>
              <a:t>Click to edit Master title style</a:t>
            </a:r>
            <a:endParaRPr dirty="0"/>
          </a:p>
        </p:txBody>
      </p:sp>
      <p:sp>
        <p:nvSpPr>
          <p:cNvPr id="3" name="Content Placeholder 2"/>
          <p:cNvSpPr>
            <a:spLocks noGrp="1"/>
          </p:cNvSpPr>
          <p:nvPr>
            <p:ph idx="1"/>
          </p:nvPr>
        </p:nvSpPr>
        <p:spPr>
          <a:xfrm>
            <a:off x="352778" y="915923"/>
            <a:ext cx="4617231"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011825" y="3502152"/>
            <a:ext cx="3655657"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a:xfrm>
            <a:off x="352778" y="6629400"/>
            <a:ext cx="805940" cy="228600"/>
          </a:xfrm>
          <a:prstGeom prst="rect">
            <a:avLst/>
          </a:prstGeom>
        </p:spPr>
        <p:txBody>
          <a:bodyPr/>
          <a:lstStyle/>
          <a:p>
            <a:fld id="{BA2A3310-D664-4933-9402-AB5DB0887727}" type="datetime1">
              <a:rPr lang="en-US" smtClean="0"/>
              <a:pPr/>
              <a:t>10/21/2022</a:t>
            </a:fld>
            <a:endParaRPr lang="en-US" dirty="0"/>
          </a:p>
        </p:txBody>
      </p:sp>
      <p:sp>
        <p:nvSpPr>
          <p:cNvPr id="6" name="Footer Placeholder 5"/>
          <p:cNvSpPr>
            <a:spLocks noGrp="1"/>
          </p:cNvSpPr>
          <p:nvPr>
            <p:ph type="ftr" sz="quarter" idx="11"/>
          </p:nvPr>
        </p:nvSpPr>
        <p:spPr>
          <a:xfrm>
            <a:off x="1228288" y="6629400"/>
            <a:ext cx="6858194" cy="228600"/>
          </a:xfrm>
          <a:prstGeom prst="rect">
            <a:avLst/>
          </a:prstGeom>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1826" y="919616"/>
            <a:ext cx="3681413"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4970008"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011826" y="3502153"/>
            <a:ext cx="3681413"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124712" cy="228600"/>
          </a:xfrm>
          <a:prstGeom prst="rect">
            <a:avLst/>
          </a:prstGeom>
          <a:gradFill>
            <a:gsLst>
              <a:gs pos="0">
                <a:schemeClr val="accent5">
                  <a:lumMod val="40000"/>
                  <a:lumOff val="60000"/>
                </a:schemeClr>
              </a:gs>
              <a:gs pos="100000">
                <a:schemeClr val="accent5">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p:nvSpPr>
        <p:spPr>
          <a:xfrm>
            <a:off x="1207008" y="6629400"/>
            <a:ext cx="7936992" cy="228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schemeClr val="accent1">
                  <a:lumMod val="75000"/>
                </a:schemeClr>
              </a:solidFill>
            </a:endParaRPr>
          </a:p>
        </p:txBody>
      </p:sp>
      <p:sp>
        <p:nvSpPr>
          <p:cNvPr id="2" name="Title Placeholder 1"/>
          <p:cNvSpPr>
            <a:spLocks noGrp="1"/>
          </p:cNvSpPr>
          <p:nvPr>
            <p:ph type="title"/>
          </p:nvPr>
        </p:nvSpPr>
        <p:spPr>
          <a:xfrm>
            <a:off x="352778" y="276087"/>
            <a:ext cx="8443492" cy="1183566"/>
          </a:xfrm>
          <a:prstGeom prst="rect">
            <a:avLst/>
          </a:prstGeom>
        </p:spPr>
        <p:txBody>
          <a:bodyPr vert="horz" lIns="91440" tIns="45720" rIns="91440" bIns="45720" rtlCol="0" anchor="b">
            <a:noAutofit/>
          </a:bodyPr>
          <a:lstStyle/>
          <a:p>
            <a:r>
              <a:rPr lang="en-US"/>
              <a:t>Click to edit Master title style</a:t>
            </a:r>
            <a:endParaRPr dirty="0"/>
          </a:p>
        </p:txBody>
      </p:sp>
      <p:sp>
        <p:nvSpPr>
          <p:cNvPr id="3" name="Text Placeholder 2"/>
          <p:cNvSpPr>
            <a:spLocks noGrp="1"/>
          </p:cNvSpPr>
          <p:nvPr>
            <p:ph type="body" idx="1"/>
          </p:nvPr>
        </p:nvSpPr>
        <p:spPr>
          <a:xfrm>
            <a:off x="352778" y="1566001"/>
            <a:ext cx="8443492" cy="462068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28222" y="6629400"/>
            <a:ext cx="381000" cy="228600"/>
          </a:xfrm>
          <a:prstGeom prst="rect">
            <a:avLst/>
          </a:prstGeom>
        </p:spPr>
        <p:txBody>
          <a:bodyPr vert="horz" lIns="91440" tIns="45720" rIns="91440" bIns="45720" rtlCol="0" anchor="ctr"/>
          <a:lstStyle>
            <a:lvl1pPr algn="r">
              <a:defRPr sz="1100">
                <a:solidFill>
                  <a:schemeClr val="bg2">
                    <a:lumMod val="25000"/>
                  </a:schemeClr>
                </a:solidFill>
              </a:defRPr>
            </a:lvl1pPr>
          </a:lstStyle>
          <a:p>
            <a:fld id="{9CD8D479-8942-46E8-A226-A4E01F7A105C}" type="slidenum">
              <a:rPr lang="en-US" smtClean="0"/>
              <a:pPr/>
              <a:t>‹#›</a:t>
            </a:fld>
            <a:endParaRPr lang="en-US" dirty="0"/>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58628" y="6186683"/>
            <a:ext cx="866084" cy="369070"/>
          </a:xfrm>
          <a:prstGeom prst="rect">
            <a:avLst/>
          </a:prstGeom>
        </p:spPr>
      </p:pic>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b="1"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833" y="290287"/>
            <a:ext cx="3634740" cy="4180114"/>
          </a:xfrm>
        </p:spPr>
        <p:txBody>
          <a:bodyPr/>
          <a:lstStyle/>
          <a:p>
            <a:r>
              <a:rPr lang="en-US" dirty="0"/>
              <a:t>Partnering with  the New Jersey Highlands Council</a:t>
            </a:r>
          </a:p>
        </p:txBody>
      </p:sp>
      <p:sp>
        <p:nvSpPr>
          <p:cNvPr id="3" name="Subtitle 2"/>
          <p:cNvSpPr>
            <a:spLocks noGrp="1"/>
          </p:cNvSpPr>
          <p:nvPr>
            <p:ph type="subTitle" idx="1"/>
          </p:nvPr>
        </p:nvSpPr>
        <p:spPr>
          <a:xfrm>
            <a:off x="1313833" y="4601029"/>
            <a:ext cx="3634740" cy="1228921"/>
          </a:xfrm>
        </p:spPr>
        <p:txBody>
          <a:bodyPr/>
          <a:lstStyle/>
          <a:p>
            <a:r>
              <a:rPr lang="en-US" sz="2000" dirty="0"/>
              <a:t>Mendham Township Council </a:t>
            </a:r>
          </a:p>
          <a:p>
            <a:r>
              <a:rPr lang="en-US" sz="1600" dirty="0"/>
              <a:t>October 24, 2022</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52778" y="276087"/>
            <a:ext cx="8443492" cy="623565"/>
          </a:xfrm>
        </p:spPr>
        <p:txBody>
          <a:bodyPr/>
          <a:lstStyle/>
          <a:p>
            <a:r>
              <a:rPr lang="en-US" dirty="0"/>
              <a:t>Why work with the Highlands Council?</a:t>
            </a:r>
          </a:p>
        </p:txBody>
      </p:sp>
      <p:sp>
        <p:nvSpPr>
          <p:cNvPr id="12" name="Content Placeholder 11"/>
          <p:cNvSpPr>
            <a:spLocks noGrp="1"/>
          </p:cNvSpPr>
          <p:nvPr>
            <p:ph idx="1"/>
          </p:nvPr>
        </p:nvSpPr>
        <p:spPr>
          <a:xfrm>
            <a:off x="352778" y="990095"/>
            <a:ext cx="8443913" cy="2610485"/>
          </a:xfrm>
        </p:spPr>
        <p:txBody>
          <a:bodyPr/>
          <a:lstStyle/>
          <a:p>
            <a:pPr marL="237744" lvl="2">
              <a:lnSpc>
                <a:spcPct val="100000"/>
              </a:lnSpc>
              <a:spcBef>
                <a:spcPts val="600"/>
              </a:spcBef>
              <a:spcAft>
                <a:spcPts val="600"/>
              </a:spcAft>
            </a:pPr>
            <a:r>
              <a:rPr lang="en-US" sz="2800" dirty="0"/>
              <a:t>Advance municipal planning vision </a:t>
            </a:r>
          </a:p>
          <a:p>
            <a:pPr marL="237744" lvl="2">
              <a:lnSpc>
                <a:spcPct val="100000"/>
              </a:lnSpc>
              <a:spcBef>
                <a:spcPts val="600"/>
              </a:spcBef>
              <a:spcAft>
                <a:spcPts val="600"/>
              </a:spcAft>
            </a:pPr>
            <a:r>
              <a:rPr lang="en-US" sz="2800" dirty="0"/>
              <a:t>Direct growth to areas most appropriate for growth</a:t>
            </a:r>
          </a:p>
          <a:p>
            <a:pPr marL="237744" lvl="2">
              <a:lnSpc>
                <a:spcPct val="100000"/>
              </a:lnSpc>
              <a:spcBef>
                <a:spcPts val="600"/>
              </a:spcBef>
              <a:spcAft>
                <a:spcPts val="600"/>
              </a:spcAft>
            </a:pPr>
            <a:r>
              <a:rPr lang="en-US" sz="2800" dirty="0"/>
              <a:t>Protect and enhance  open spaces and natural resources</a:t>
            </a:r>
          </a:p>
          <a:p>
            <a:pPr marL="237744" lvl="2">
              <a:lnSpc>
                <a:spcPct val="100000"/>
              </a:lnSpc>
              <a:spcBef>
                <a:spcPts val="600"/>
              </a:spcBef>
              <a:spcAft>
                <a:spcPts val="600"/>
              </a:spcAft>
            </a:pPr>
            <a:r>
              <a:rPr lang="en-US" sz="2800" dirty="0"/>
              <a:t>Address transportation challenges</a:t>
            </a:r>
          </a:p>
          <a:p>
            <a:pPr marL="237744" lvl="2">
              <a:lnSpc>
                <a:spcPct val="100000"/>
              </a:lnSpc>
              <a:spcBef>
                <a:spcPts val="600"/>
              </a:spcBef>
              <a:spcAft>
                <a:spcPts val="600"/>
              </a:spcAft>
            </a:pPr>
            <a:r>
              <a:rPr lang="en-US" sz="2800" dirty="0"/>
              <a:t> Improve stormwater management (reduce flooding)</a:t>
            </a:r>
          </a:p>
        </p:txBody>
      </p:sp>
      <p:sp>
        <p:nvSpPr>
          <p:cNvPr id="9" name="Rectangle 8">
            <a:extLst>
              <a:ext uri="{FF2B5EF4-FFF2-40B4-BE49-F238E27FC236}">
                <a16:creationId xmlns:a16="http://schemas.microsoft.com/office/drawing/2014/main" id="{DDD9EC5A-7505-4982-839E-03AA53394E4F}"/>
              </a:ext>
            </a:extLst>
          </p:cNvPr>
          <p:cNvSpPr/>
          <p:nvPr/>
        </p:nvSpPr>
        <p:spPr>
          <a:xfrm>
            <a:off x="557665" y="5476146"/>
            <a:ext cx="8028673" cy="461665"/>
          </a:xfrm>
          <a:prstGeom prst="rect">
            <a:avLst/>
          </a:prstGeom>
        </p:spPr>
        <p:txBody>
          <a:bodyPr wrap="none">
            <a:spAutoFit/>
          </a:bodyPr>
          <a:lstStyle/>
          <a:p>
            <a:pPr algn="ctr"/>
            <a:r>
              <a:rPr lang="en-US" sz="2400" b="1" i="1" dirty="0">
                <a:solidFill>
                  <a:schemeClr val="accent2"/>
                </a:solidFill>
                <a:effectLst>
                  <a:reflection blurRad="6350" stA="33000" endPos="45500" dir="5400000" sy="-100000" algn="bl" rotWithShape="0"/>
                </a:effectLst>
                <a:cs typeface="Calibri" panose="020F0502020204030204" pitchFamily="34" charset="0"/>
              </a:rPr>
              <a:t>Mendham Township’s goals are also Highlands Council goals.</a:t>
            </a:r>
          </a:p>
        </p:txBody>
      </p:sp>
      <p:sp>
        <p:nvSpPr>
          <p:cNvPr id="10" name="Rectangle 9">
            <a:extLst>
              <a:ext uri="{FF2B5EF4-FFF2-40B4-BE49-F238E27FC236}">
                <a16:creationId xmlns:a16="http://schemas.microsoft.com/office/drawing/2014/main" id="{B4C2E258-CC75-4A8C-9621-65E779E649E4}"/>
              </a:ext>
            </a:extLst>
          </p:cNvPr>
          <p:cNvSpPr/>
          <p:nvPr/>
        </p:nvSpPr>
        <p:spPr>
          <a:xfrm>
            <a:off x="1722645" y="4398928"/>
            <a:ext cx="5698710" cy="1077218"/>
          </a:xfrm>
          <a:prstGeom prst="rect">
            <a:avLst/>
          </a:prstGeom>
        </p:spPr>
        <p:txBody>
          <a:bodyPr wrap="square">
            <a:spAutoFit/>
          </a:bodyPr>
          <a:lstStyle/>
          <a:p>
            <a:pPr algn="ctr"/>
            <a:r>
              <a:rPr lang="en-US" sz="3200" b="1" dirty="0">
                <a:solidFill>
                  <a:schemeClr val="accent2"/>
                </a:solidFill>
                <a:effectLst>
                  <a:reflection blurRad="6350" stA="33000" endPos="45500" dir="5400000" sy="-100000" algn="bl" rotWithShape="0"/>
                </a:effectLst>
                <a:cs typeface="Calibri" panose="020F0502020204030204" pitchFamily="34" charset="0"/>
              </a:rPr>
              <a:t>Collaborative process, </a:t>
            </a:r>
            <a:br>
              <a:rPr lang="en-US" sz="3200" b="1" dirty="0">
                <a:solidFill>
                  <a:schemeClr val="accent2"/>
                </a:solidFill>
                <a:effectLst>
                  <a:reflection blurRad="6350" stA="33000" endPos="45500" dir="5400000" sy="-100000" algn="bl" rotWithShape="0"/>
                </a:effectLst>
                <a:cs typeface="Calibri" panose="020F0502020204030204" pitchFamily="34" charset="0"/>
              </a:rPr>
            </a:br>
            <a:r>
              <a:rPr lang="en-US" sz="3200" b="1" dirty="0">
                <a:solidFill>
                  <a:schemeClr val="accent2"/>
                </a:solidFill>
                <a:effectLst>
                  <a:reflection blurRad="6350" stA="33000" endPos="45500" dir="5400000" sy="-100000" algn="bl" rotWithShape="0"/>
                </a:effectLst>
                <a:cs typeface="Calibri" panose="020F0502020204030204" pitchFamily="34" charset="0"/>
              </a:rPr>
              <a:t>driven by municipal needs. </a:t>
            </a:r>
          </a:p>
        </p:txBody>
      </p:sp>
      <p:sp>
        <p:nvSpPr>
          <p:cNvPr id="2" name="Slide Number Placeholder 1">
            <a:extLst>
              <a:ext uri="{FF2B5EF4-FFF2-40B4-BE49-F238E27FC236}">
                <a16:creationId xmlns:a16="http://schemas.microsoft.com/office/drawing/2014/main" id="{1916C4DB-F9F9-4F4A-999C-5D248FB3383D}"/>
              </a:ext>
            </a:extLst>
          </p:cNvPr>
          <p:cNvSpPr>
            <a:spLocks noGrp="1"/>
          </p:cNvSpPr>
          <p:nvPr>
            <p:ph type="sldNum" sz="quarter" idx="12"/>
          </p:nvPr>
        </p:nvSpPr>
        <p:spPr/>
        <p:txBody>
          <a:bodyPr/>
          <a:lstStyle/>
          <a:p>
            <a:fld id="{9CD8D479-8942-46E8-A226-A4E01F7A105C}" type="slidenum">
              <a:rPr lang="en-US" smtClean="0"/>
              <a:t>10</a:t>
            </a:fld>
            <a:endParaRPr lang="en-US" dirty="0"/>
          </a:p>
        </p:txBody>
      </p:sp>
    </p:spTree>
    <p:extLst>
      <p:ext uri="{BB962C8B-B14F-4D97-AF65-F5344CB8AC3E}">
        <p14:creationId xmlns:p14="http://schemas.microsoft.com/office/powerpoint/2010/main" val="79534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RMP Considerations for Mendham Township</a:t>
            </a:r>
          </a:p>
        </p:txBody>
      </p:sp>
      <p:sp>
        <p:nvSpPr>
          <p:cNvPr id="3" name="Content Placeholder 2"/>
          <p:cNvSpPr>
            <a:spLocks noGrp="1"/>
          </p:cNvSpPr>
          <p:nvPr>
            <p:ph idx="1"/>
          </p:nvPr>
        </p:nvSpPr>
        <p:spPr>
          <a:xfrm>
            <a:off x="352778" y="1566001"/>
            <a:ext cx="8443492" cy="3477947"/>
          </a:xfrm>
        </p:spPr>
        <p:txBody>
          <a:bodyPr/>
          <a:lstStyle/>
          <a:p>
            <a:r>
              <a:rPr lang="en-US" sz="2800" dirty="0"/>
              <a:t>Entire Township in Planning Area of Highlands Region; working with Highlands Council is voluntary.</a:t>
            </a:r>
          </a:p>
          <a:p>
            <a:r>
              <a:rPr lang="en-US" sz="2800" dirty="0"/>
              <a:t>Revisions to land use and resource management planning documents as appropriate to align with the Act and RMP</a:t>
            </a:r>
            <a:endParaRPr lang="en-US" sz="2400" i="1" dirty="0"/>
          </a:p>
          <a:p>
            <a:r>
              <a:rPr lang="en-US" sz="2800" dirty="0"/>
              <a:t>Township retains all local enforcement and regulatory control.</a:t>
            </a:r>
            <a:endParaRPr lang="en-US" sz="2800" u="none" dirty="0"/>
          </a:p>
        </p:txBody>
      </p:sp>
      <p:sp>
        <p:nvSpPr>
          <p:cNvPr id="4" name="Slide Number Placeholder 3"/>
          <p:cNvSpPr>
            <a:spLocks noGrp="1"/>
          </p:cNvSpPr>
          <p:nvPr>
            <p:ph type="sldNum" sz="quarter" idx="12"/>
          </p:nvPr>
        </p:nvSpPr>
        <p:spPr>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accent1">
                    <a:lumMod val="20000"/>
                    <a:lumOff val="80000"/>
                  </a:schemeClr>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323A0-414A-4934-B9CF-D5846F4053C4}" type="slidenum">
              <a:rPr lang="en-US" sz="1100" smtClean="0">
                <a:solidFill>
                  <a:schemeClr val="bg2">
                    <a:lumMod val="25000"/>
                  </a:schemeClr>
                </a:solidFill>
                <a:latin typeface="+mn-lt"/>
              </a:rPr>
              <a:pPr/>
              <a:t>11</a:t>
            </a:fld>
            <a:endParaRPr lang="en-US" dirty="0">
              <a:solidFill>
                <a:schemeClr val="bg2">
                  <a:lumMod val="25000"/>
                </a:schemeClr>
              </a:solidFill>
              <a:latin typeface="+mn-lt"/>
            </a:endParaRPr>
          </a:p>
        </p:txBody>
      </p:sp>
      <p:sp>
        <p:nvSpPr>
          <p:cNvPr id="5" name="Rectangle 4">
            <a:extLst>
              <a:ext uri="{FF2B5EF4-FFF2-40B4-BE49-F238E27FC236}">
                <a16:creationId xmlns:a16="http://schemas.microsoft.com/office/drawing/2014/main" id="{F512AA4A-86F8-42A9-B3C7-4E0297F374CF}"/>
              </a:ext>
            </a:extLst>
          </p:cNvPr>
          <p:cNvSpPr/>
          <p:nvPr/>
        </p:nvSpPr>
        <p:spPr>
          <a:xfrm>
            <a:off x="528265" y="4814945"/>
            <a:ext cx="8087470" cy="954107"/>
          </a:xfrm>
          <a:prstGeom prst="rect">
            <a:avLst/>
          </a:prstGeom>
        </p:spPr>
        <p:txBody>
          <a:bodyPr wrap="none">
            <a:spAutoFit/>
          </a:bodyPr>
          <a:lstStyle/>
          <a:p>
            <a:pPr algn="ctr"/>
            <a:r>
              <a:rPr lang="en-US" sz="2800" b="1" dirty="0">
                <a:solidFill>
                  <a:schemeClr val="accent2"/>
                </a:solidFill>
                <a:effectLst>
                  <a:reflection blurRad="6350" stA="33000" endPos="45500" dir="5400000" sy="-100000" algn="bl" rotWithShape="0"/>
                </a:effectLst>
                <a:cs typeface="Calibri" panose="020F0502020204030204" pitchFamily="34" charset="0"/>
              </a:rPr>
              <a:t>Goal is resource protection and sustainable growth </a:t>
            </a:r>
          </a:p>
          <a:p>
            <a:pPr algn="ctr"/>
            <a:r>
              <a:rPr lang="en-US" sz="2800" b="1" dirty="0">
                <a:solidFill>
                  <a:schemeClr val="accent2"/>
                </a:solidFill>
                <a:effectLst>
                  <a:reflection blurRad="6350" stA="33000" endPos="45500" dir="5400000" sy="-100000" algn="bl" rotWithShape="0"/>
                </a:effectLst>
                <a:cs typeface="Calibri" panose="020F0502020204030204" pitchFamily="34" charset="0"/>
              </a:rPr>
              <a:t>through good planning. </a:t>
            </a:r>
          </a:p>
        </p:txBody>
      </p:sp>
    </p:spTree>
    <p:extLst>
      <p:ext uri="{BB962C8B-B14F-4D97-AF65-F5344CB8AC3E}">
        <p14:creationId xmlns:p14="http://schemas.microsoft.com/office/powerpoint/2010/main" val="194438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78" y="276087"/>
            <a:ext cx="8443492" cy="1183566"/>
          </a:xfrm>
        </p:spPr>
        <p:txBody>
          <a:bodyPr/>
          <a:lstStyle/>
          <a:p>
            <a:r>
              <a:rPr lang="en-US" dirty="0"/>
              <a:t>Affordable Housing Considerations</a:t>
            </a:r>
          </a:p>
        </p:txBody>
      </p:sp>
      <p:sp>
        <p:nvSpPr>
          <p:cNvPr id="3" name="Content Placeholder 2"/>
          <p:cNvSpPr>
            <a:spLocks noGrp="1"/>
          </p:cNvSpPr>
          <p:nvPr>
            <p:ph idx="1"/>
          </p:nvPr>
        </p:nvSpPr>
        <p:spPr>
          <a:xfrm>
            <a:off x="352778" y="1566001"/>
            <a:ext cx="8443492" cy="4620682"/>
          </a:xfrm>
        </p:spPr>
        <p:txBody>
          <a:bodyPr/>
          <a:lstStyle/>
          <a:p>
            <a:r>
              <a:rPr lang="en-US" sz="2800" dirty="0"/>
              <a:t>Highlands Act requires the Regional Master Plan be taken into consideration when determining fair share housing needs.</a:t>
            </a:r>
          </a:p>
          <a:p>
            <a:r>
              <a:rPr lang="en-US" sz="2800" dirty="0"/>
              <a:t>Municipalities need to adopt a housing element and fair share plan.</a:t>
            </a:r>
          </a:p>
          <a:p>
            <a:r>
              <a:rPr lang="en-US" sz="2800" dirty="0"/>
              <a:t>Highlands Council grant funding:</a:t>
            </a:r>
          </a:p>
          <a:p>
            <a:pPr lvl="1"/>
            <a:r>
              <a:rPr lang="en-US" sz="2400" dirty="0"/>
              <a:t>Development of Housing Element and Fair Share Plans</a:t>
            </a:r>
          </a:p>
          <a:p>
            <a:pPr lvl="1"/>
            <a:r>
              <a:rPr lang="en-US" sz="2400" dirty="0"/>
              <a:t>Build out analysis to inform vacant land and durational adjustments</a:t>
            </a:r>
          </a:p>
          <a:p>
            <a:pPr lvl="1"/>
            <a:r>
              <a:rPr lang="en-US" sz="2400" dirty="0"/>
              <a:t>Mid-point reviews</a:t>
            </a:r>
          </a:p>
          <a:p>
            <a:pPr lvl="1"/>
            <a:endParaRPr lang="en-US" sz="1600" dirty="0"/>
          </a:p>
        </p:txBody>
      </p:sp>
      <p:sp>
        <p:nvSpPr>
          <p:cNvPr id="4" name="Slide Number Placeholder 3"/>
          <p:cNvSpPr>
            <a:spLocks noGrp="1"/>
          </p:cNvSpPr>
          <p:nvPr>
            <p:ph type="sldNum" sz="quarter" idx="12"/>
          </p:nvPr>
        </p:nvSpPr>
        <p:spPr>
          <a:xfrm>
            <a:off x="-28222" y="6629400"/>
            <a:ext cx="381000" cy="228600"/>
          </a:xfrm>
        </p:spPr>
        <p:txBody>
          <a:bodyPr vert="horz" lIns="91440" tIns="45720" rIns="91440" bIns="45720" rtlCol="0" anchor="ctr"/>
          <a:lstStyle>
            <a:defPPr>
              <a:defRPr lang="en-US"/>
            </a:defPPr>
            <a:lvl1pPr marL="0" algn="l" defTabSz="914400" rtl="0" eaLnBrk="1" latinLnBrk="0" hangingPunct="1">
              <a:defRPr sz="900" kern="1200">
                <a:solidFill>
                  <a:schemeClr val="accent1">
                    <a:lumMod val="20000"/>
                    <a:lumOff val="80000"/>
                  </a:schemeClr>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323A0-414A-4934-B9CF-D5846F4053C4}" type="slidenum">
              <a:rPr lang="en-US" sz="1100" smtClean="0">
                <a:solidFill>
                  <a:schemeClr val="bg2">
                    <a:lumMod val="25000"/>
                  </a:schemeClr>
                </a:solidFill>
                <a:latin typeface="+mn-lt"/>
              </a:rPr>
              <a:pPr/>
              <a:t>12</a:t>
            </a:fld>
            <a:endParaRPr lang="en-US" dirty="0">
              <a:solidFill>
                <a:schemeClr val="bg2">
                  <a:lumMod val="25000"/>
                </a:schemeClr>
              </a:solidFill>
              <a:latin typeface="+mn-lt"/>
            </a:endParaRPr>
          </a:p>
        </p:txBody>
      </p:sp>
    </p:spTree>
    <p:extLst>
      <p:ext uri="{BB962C8B-B14F-4D97-AF65-F5344CB8AC3E}">
        <p14:creationId xmlns:p14="http://schemas.microsoft.com/office/powerpoint/2010/main" val="39862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Next Steps</a:t>
            </a:r>
          </a:p>
        </p:txBody>
      </p:sp>
      <p:sp>
        <p:nvSpPr>
          <p:cNvPr id="3" name="Content Placeholder 2"/>
          <p:cNvSpPr>
            <a:spLocks noGrp="1"/>
          </p:cNvSpPr>
          <p:nvPr>
            <p:ph idx="1"/>
          </p:nvPr>
        </p:nvSpPr>
        <p:spPr/>
        <p:txBody>
          <a:bodyPr/>
          <a:lstStyle/>
          <a:p>
            <a:pPr>
              <a:spcAft>
                <a:spcPts val="600"/>
              </a:spcAft>
            </a:pPr>
            <a:r>
              <a:rPr lang="en-US" sz="2800" dirty="0"/>
              <a:t>Initial Assessment (IA) Report</a:t>
            </a:r>
          </a:p>
          <a:p>
            <a:pPr>
              <a:spcAft>
                <a:spcPts val="600"/>
              </a:spcAft>
            </a:pPr>
            <a:r>
              <a:rPr lang="en-US" sz="2800" dirty="0"/>
              <a:t>Grant funds to complete IA Report</a:t>
            </a:r>
          </a:p>
          <a:p>
            <a:pPr>
              <a:spcAft>
                <a:spcPts val="600"/>
              </a:spcAft>
            </a:pPr>
            <a:r>
              <a:rPr lang="en-US" sz="2800" dirty="0"/>
              <a:t>No obligation to proceed beyond</a:t>
            </a:r>
          </a:p>
          <a:p>
            <a:pPr>
              <a:spcAft>
                <a:spcPts val="600"/>
              </a:spcAft>
            </a:pPr>
            <a:r>
              <a:rPr lang="en-US" sz="2800" dirty="0"/>
              <a:t>Continue conversation according to Township’s wishes</a:t>
            </a:r>
          </a:p>
          <a:p>
            <a:pPr>
              <a:spcAft>
                <a:spcPts val="600"/>
              </a:spcAft>
            </a:pPr>
            <a:endParaRPr lang="en-US" dirty="0"/>
          </a:p>
          <a:p>
            <a:pPr>
              <a:spcAft>
                <a:spcPts val="600"/>
              </a:spcAft>
            </a:pPr>
            <a:endParaRPr lang="en-US" dirty="0"/>
          </a:p>
        </p:txBody>
      </p:sp>
      <p:sp>
        <p:nvSpPr>
          <p:cNvPr id="4" name="Slide Number Placeholder 3"/>
          <p:cNvSpPr>
            <a:spLocks noGrp="1"/>
          </p:cNvSpPr>
          <p:nvPr>
            <p:ph type="sldNum" sz="quarter" idx="4"/>
          </p:nvPr>
        </p:nvSpPr>
        <p:spPr>
          <a:xfrm>
            <a:off x="57150" y="6618954"/>
            <a:ext cx="495300" cy="239046"/>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accent1">
                    <a:lumMod val="20000"/>
                    <a:lumOff val="80000"/>
                  </a:schemeClr>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323A0-414A-4934-B9CF-D5846F4053C4}" type="slidenum">
              <a:rPr lang="en-US" sz="1100" smtClean="0">
                <a:solidFill>
                  <a:schemeClr val="bg2">
                    <a:lumMod val="25000"/>
                  </a:schemeClr>
                </a:solidFill>
                <a:latin typeface="+mn-lt"/>
              </a:rPr>
              <a:pPr/>
              <a:t>13</a:t>
            </a:fld>
            <a:endParaRPr lang="en-US" sz="1100" dirty="0">
              <a:solidFill>
                <a:schemeClr val="bg2">
                  <a:lumMod val="25000"/>
                </a:schemeClr>
              </a:solidFill>
              <a:latin typeface="+mn-lt"/>
            </a:endParaRPr>
          </a:p>
        </p:txBody>
      </p:sp>
    </p:spTree>
    <p:extLst>
      <p:ext uri="{BB962C8B-B14F-4D97-AF65-F5344CB8AC3E}">
        <p14:creationId xmlns:p14="http://schemas.microsoft.com/office/powerpoint/2010/main" val="196538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body of water with trees in the background&#10;&#10;Description automatically generated with medium confidence">
            <a:extLst>
              <a:ext uri="{FF2B5EF4-FFF2-40B4-BE49-F238E27FC236}">
                <a16:creationId xmlns:a16="http://schemas.microsoft.com/office/drawing/2014/main" id="{EBD40189-C8F9-4137-969A-4B8932B67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612" y="3079908"/>
            <a:ext cx="2628585" cy="3504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a:extLst>
              <a:ext uri="{FF2B5EF4-FFF2-40B4-BE49-F238E27FC236}">
                <a16:creationId xmlns:a16="http://schemas.microsoft.com/office/drawing/2014/main" id="{C4529D04-5D4A-423B-ABB2-E7955B4196A2}"/>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r="11286"/>
          <a:stretch/>
        </p:blipFill>
        <p:spPr>
          <a:xfrm>
            <a:off x="3004982" y="3784754"/>
            <a:ext cx="3506660" cy="2964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picture containing grass, sky, outdoor, wooden&#10;&#10;Description automatically generated">
            <a:extLst>
              <a:ext uri="{FF2B5EF4-FFF2-40B4-BE49-F238E27FC236}">
                <a16:creationId xmlns:a16="http://schemas.microsoft.com/office/drawing/2014/main" id="{7DF73A86-B390-411E-AF32-A3D0151C71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3814" y="3452076"/>
            <a:ext cx="2506574" cy="3132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picture containing grass, sky, outdoor, grassy&#10;&#10;Description automatically generated">
            <a:extLst>
              <a:ext uri="{FF2B5EF4-FFF2-40B4-BE49-F238E27FC236}">
                <a16:creationId xmlns:a16="http://schemas.microsoft.com/office/drawing/2014/main" id="{8857569E-4B14-4637-90DD-B70DF26D727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030"/>
          <a:stretch/>
        </p:blipFill>
        <p:spPr>
          <a:xfrm>
            <a:off x="176133" y="419244"/>
            <a:ext cx="3711658" cy="2878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A bee on a flower&#10;&#10;Description automatically generated">
            <a:extLst>
              <a:ext uri="{FF2B5EF4-FFF2-40B4-BE49-F238E27FC236}">
                <a16:creationId xmlns:a16="http://schemas.microsoft.com/office/drawing/2014/main" id="{9BFF582E-32A7-4AAF-9A41-C57584C4D0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39" t="15954" r="8134"/>
          <a:stretch/>
        </p:blipFill>
        <p:spPr>
          <a:xfrm>
            <a:off x="3684716" y="117459"/>
            <a:ext cx="2982316" cy="2029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close-up of a bug&#10;&#10;Description automatically generated with medium confidence">
            <a:extLst>
              <a:ext uri="{FF2B5EF4-FFF2-40B4-BE49-F238E27FC236}">
                <a16:creationId xmlns:a16="http://schemas.microsoft.com/office/drawing/2014/main" id="{B7FF6B76-A51F-42AB-8F2F-89473627BE2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2484"/>
          <a:stretch/>
        </p:blipFill>
        <p:spPr>
          <a:xfrm>
            <a:off x="6511642" y="257180"/>
            <a:ext cx="2430796" cy="3191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1A2786C4-0E36-47A8-B26F-303B37074ED6}"/>
              </a:ext>
            </a:extLst>
          </p:cNvPr>
          <p:cNvSpPr>
            <a:spLocks noGrp="1"/>
          </p:cNvSpPr>
          <p:nvPr>
            <p:ph type="sldNum" sz="quarter" idx="12"/>
          </p:nvPr>
        </p:nvSpPr>
        <p:spPr/>
        <p:txBody>
          <a:bodyPr/>
          <a:lstStyle/>
          <a:p>
            <a:fld id="{9CD8D479-8942-46E8-A226-A4E01F7A105C}" type="slidenum">
              <a:rPr lang="en-US" smtClean="0"/>
              <a:t>14</a:t>
            </a:fld>
            <a:endParaRPr lang="en-US" dirty="0"/>
          </a:p>
        </p:txBody>
      </p:sp>
      <p:pic>
        <p:nvPicPr>
          <p:cNvPr id="12" name="Picture 11">
            <a:extLst>
              <a:ext uri="{FF2B5EF4-FFF2-40B4-BE49-F238E27FC236}">
                <a16:creationId xmlns:a16="http://schemas.microsoft.com/office/drawing/2014/main" id="{11C10E32-7405-4AC6-B81E-AFE03EBF5E8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828337" y="1632484"/>
            <a:ext cx="3753435" cy="2815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E0E8DB89-8DE6-410F-B1DB-28EDC21C74FA}"/>
              </a:ext>
            </a:extLst>
          </p:cNvPr>
          <p:cNvSpPr txBox="1"/>
          <p:nvPr/>
        </p:nvSpPr>
        <p:spPr>
          <a:xfrm>
            <a:off x="0" y="2739786"/>
            <a:ext cx="9172221" cy="1283428"/>
          </a:xfrm>
          <a:prstGeom prst="rect">
            <a:avLst/>
          </a:prstGeom>
          <a:solidFill>
            <a:srgbClr val="FFFFFF">
              <a:alpha val="65098"/>
            </a:srgbClr>
          </a:solidFill>
        </p:spPr>
        <p:txBody>
          <a:bodyPr wrap="square" rtlCol="0">
            <a:spAutoFit/>
          </a:bodyPr>
          <a:lstStyle/>
          <a:p>
            <a:pPr algn="ctr">
              <a:lnSpc>
                <a:spcPct val="114000"/>
              </a:lnSpc>
            </a:pPr>
            <a:r>
              <a:rPr lang="en-US" sz="7200" b="1" dirty="0"/>
              <a:t>Questions?</a:t>
            </a:r>
            <a:endParaRPr lang="en-US" sz="5400" b="1" i="1" dirty="0"/>
          </a:p>
        </p:txBody>
      </p:sp>
    </p:spTree>
    <p:extLst>
      <p:ext uri="{BB962C8B-B14F-4D97-AF65-F5344CB8AC3E}">
        <p14:creationId xmlns:p14="http://schemas.microsoft.com/office/powerpoint/2010/main" val="394895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lang="en-US" smtClean="0"/>
              <a:pPr/>
              <a:t>2</a:t>
            </a:fld>
            <a:endParaRPr lang="en-US" dirty="0"/>
          </a:p>
        </p:txBody>
      </p:sp>
      <p:grpSp>
        <p:nvGrpSpPr>
          <p:cNvPr id="3" name="Group 2">
            <a:extLst>
              <a:ext uri="{FF2B5EF4-FFF2-40B4-BE49-F238E27FC236}">
                <a16:creationId xmlns:a16="http://schemas.microsoft.com/office/drawing/2014/main" id="{F621BCDB-08B9-4289-A87E-468CA667E3D6}"/>
              </a:ext>
            </a:extLst>
          </p:cNvPr>
          <p:cNvGrpSpPr/>
          <p:nvPr/>
        </p:nvGrpSpPr>
        <p:grpSpPr>
          <a:xfrm>
            <a:off x="1511722" y="137164"/>
            <a:ext cx="6327885" cy="6492236"/>
            <a:chOff x="1511722" y="137164"/>
            <a:chExt cx="6327885" cy="6492236"/>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644"/>
            <a:stretch/>
          </p:blipFill>
          <p:spPr>
            <a:xfrm>
              <a:off x="1511722" y="137164"/>
              <a:ext cx="6327885" cy="64922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C47A62BE-61BF-499E-9194-8AAA4ED33575}"/>
                </a:ext>
              </a:extLst>
            </p:cNvPr>
            <p:cNvSpPr txBox="1"/>
            <p:nvPr/>
          </p:nvSpPr>
          <p:spPr>
            <a:xfrm>
              <a:off x="2015110" y="3003391"/>
              <a:ext cx="647037" cy="553998"/>
            </a:xfrm>
            <a:prstGeom prst="rect">
              <a:avLst/>
            </a:prstGeom>
            <a:noFill/>
          </p:spPr>
          <p:txBody>
            <a:bodyPr wrap="none" rtlCol="0">
              <a:spAutoFit/>
            </a:bodyPr>
            <a:lstStyle/>
            <a:p>
              <a:r>
                <a:rPr lang="en-US" sz="3000" b="1" dirty="0">
                  <a:solidFill>
                    <a:schemeClr val="tx2"/>
                  </a:solidFill>
                  <a:latin typeface="Garamond" panose="02020404030301010803" pitchFamily="18" charset="0"/>
                </a:rPr>
                <a:t>PA</a:t>
              </a:r>
            </a:p>
          </p:txBody>
        </p:sp>
      </p:grpSp>
      <p:sp>
        <p:nvSpPr>
          <p:cNvPr id="11" name="TextBox 10">
            <a:extLst>
              <a:ext uri="{FF2B5EF4-FFF2-40B4-BE49-F238E27FC236}">
                <a16:creationId xmlns:a16="http://schemas.microsoft.com/office/drawing/2014/main" id="{45C7DD48-07B7-4F45-BEFE-8838E2876F99}"/>
              </a:ext>
            </a:extLst>
          </p:cNvPr>
          <p:cNvSpPr txBox="1"/>
          <p:nvPr/>
        </p:nvSpPr>
        <p:spPr>
          <a:xfrm>
            <a:off x="340078" y="523101"/>
            <a:ext cx="3629465" cy="2292935"/>
          </a:xfrm>
          <a:prstGeom prst="rect">
            <a:avLst/>
          </a:prstGeom>
          <a:solidFill>
            <a:schemeClr val="bg1"/>
          </a:solidFill>
          <a:effectLst>
            <a:glow rad="101600">
              <a:schemeClr val="accent2">
                <a:satMod val="175000"/>
                <a:alpha val="40000"/>
              </a:schemeClr>
            </a:glow>
          </a:effectLst>
        </p:spPr>
        <p:txBody>
          <a:bodyPr wrap="square">
            <a:spAutoFit/>
          </a:bodyPr>
          <a:lstStyle/>
          <a:p>
            <a:pPr algn="ctr">
              <a:spcAft>
                <a:spcPts val="600"/>
              </a:spcAft>
            </a:pPr>
            <a:r>
              <a:rPr lang="en-US" sz="2400" b="1" dirty="0"/>
              <a:t>Federal Highlands Region </a:t>
            </a:r>
          </a:p>
          <a:p>
            <a:pPr algn="ctr"/>
            <a:r>
              <a:rPr lang="en-US" b="1" dirty="0"/>
              <a:t>Highlands Conservation Act</a:t>
            </a:r>
          </a:p>
          <a:p>
            <a:pPr algn="ctr"/>
            <a:r>
              <a:rPr lang="en-US" sz="1600" dirty="0"/>
              <a:t>“…to recognize the importance of the water, forest, agricultural, wildlife, recreational, and cultural resources of the Highlands region, and the national significance of the Highlands region to the United States.”</a:t>
            </a:r>
          </a:p>
        </p:txBody>
      </p:sp>
    </p:spTree>
    <p:extLst>
      <p:ext uri="{BB962C8B-B14F-4D97-AF65-F5344CB8AC3E}">
        <p14:creationId xmlns:p14="http://schemas.microsoft.com/office/powerpoint/2010/main" val="171495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lang="en-US" smtClean="0"/>
              <a:pPr/>
              <a:t>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679" y="228600"/>
            <a:ext cx="5692641" cy="5273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E539E11B-18A2-4518-9E97-BDEFE2617A91}"/>
              </a:ext>
            </a:extLst>
          </p:cNvPr>
          <p:cNvSpPr txBox="1"/>
          <p:nvPr/>
        </p:nvSpPr>
        <p:spPr>
          <a:xfrm>
            <a:off x="365478" y="1317539"/>
            <a:ext cx="3810000" cy="754053"/>
          </a:xfrm>
          <a:prstGeom prst="rect">
            <a:avLst/>
          </a:prstGeom>
          <a:solidFill>
            <a:schemeClr val="bg1"/>
          </a:solidFill>
          <a:effectLst>
            <a:glow rad="101600">
              <a:schemeClr val="accent2">
                <a:satMod val="175000"/>
                <a:alpha val="40000"/>
              </a:schemeClr>
            </a:glow>
          </a:effectLst>
        </p:spPr>
        <p:txBody>
          <a:bodyPr wrap="square">
            <a:spAutoFit/>
          </a:bodyPr>
          <a:lstStyle/>
          <a:p>
            <a:pPr algn="ctr">
              <a:spcAft>
                <a:spcPts val="600"/>
              </a:spcAft>
            </a:pPr>
            <a:r>
              <a:rPr lang="en-US" sz="2000" b="1" dirty="0"/>
              <a:t>New Jersey Highlands Region </a:t>
            </a:r>
            <a:endParaRPr lang="en-US" b="1" dirty="0"/>
          </a:p>
          <a:p>
            <a:pPr algn="ctr"/>
            <a:r>
              <a:rPr lang="en-US" dirty="0"/>
              <a:t>88 municipalities; parts of 7 counties.</a:t>
            </a:r>
            <a:endParaRPr lang="en-US" sz="2000" dirty="0"/>
          </a:p>
        </p:txBody>
      </p:sp>
      <p:sp>
        <p:nvSpPr>
          <p:cNvPr id="12" name="TextBox 11">
            <a:extLst>
              <a:ext uri="{FF2B5EF4-FFF2-40B4-BE49-F238E27FC236}">
                <a16:creationId xmlns:a16="http://schemas.microsoft.com/office/drawing/2014/main" id="{8299A883-96F7-45C6-A87B-2450C68DC37F}"/>
              </a:ext>
            </a:extLst>
          </p:cNvPr>
          <p:cNvSpPr txBox="1"/>
          <p:nvPr/>
        </p:nvSpPr>
        <p:spPr>
          <a:xfrm>
            <a:off x="195438" y="5552182"/>
            <a:ext cx="8783461" cy="1077218"/>
          </a:xfrm>
          <a:prstGeom prst="rect">
            <a:avLst/>
          </a:prstGeom>
          <a:solidFill>
            <a:schemeClr val="bg1"/>
          </a:solidFill>
          <a:effectLst>
            <a:glow rad="101600">
              <a:schemeClr val="accent2">
                <a:satMod val="175000"/>
                <a:alpha val="40000"/>
              </a:schemeClr>
            </a:glow>
          </a:effectLst>
        </p:spPr>
        <p:txBody>
          <a:bodyPr wrap="square">
            <a:spAutoFit/>
          </a:bodyPr>
          <a:lstStyle/>
          <a:p>
            <a:pPr algn="ctr"/>
            <a:r>
              <a:rPr lang="en-US" sz="1600" b="1" dirty="0"/>
              <a:t>The New Jersey Highlands Water Protection and Planning Act:  </a:t>
            </a:r>
            <a:r>
              <a:rPr lang="en-US" sz="1600" dirty="0"/>
              <a:t>“…the protection of the New Jersey Highlands, because of its vital link to the future of the State's drinking water supplies and other key natural resources, is an issue of State level importance that cannot be left to the uncoordinated land use decisions of 88 municipalities, seven counties, and a myriad of private landowners…”</a:t>
            </a:r>
          </a:p>
        </p:txBody>
      </p:sp>
    </p:spTree>
    <p:extLst>
      <p:ext uri="{BB962C8B-B14F-4D97-AF65-F5344CB8AC3E}">
        <p14:creationId xmlns:p14="http://schemas.microsoft.com/office/powerpoint/2010/main" val="31552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721" y="288759"/>
            <a:ext cx="8566558" cy="2386264"/>
          </a:xfrm>
        </p:spPr>
        <p:txBody>
          <a:bodyPr/>
          <a:lstStyle/>
          <a:p>
            <a:pPr marL="0" indent="0" algn="ctr">
              <a:lnSpc>
                <a:spcPct val="112000"/>
              </a:lnSpc>
              <a:buNone/>
            </a:pPr>
            <a:r>
              <a:rPr lang="en-US" sz="3200" dirty="0">
                <a:solidFill>
                  <a:schemeClr val="accent1">
                    <a:lumMod val="75000"/>
                  </a:schemeClr>
                </a:solidFill>
                <a:latin typeface="Georgia" panose="02040502050405020303" pitchFamily="18" charset="0"/>
              </a:rPr>
              <a:t>Since watersheds and other natural resources do not follow municipal boundaries, </a:t>
            </a:r>
            <a:br>
              <a:rPr lang="en-US" sz="3200" dirty="0">
                <a:solidFill>
                  <a:schemeClr val="accent1">
                    <a:lumMod val="75000"/>
                  </a:schemeClr>
                </a:solidFill>
                <a:latin typeface="Georgia" panose="02040502050405020303" pitchFamily="18" charset="0"/>
              </a:rPr>
            </a:br>
            <a:r>
              <a:rPr lang="en-US" sz="3200" dirty="0">
                <a:solidFill>
                  <a:schemeClr val="accent1">
                    <a:lumMod val="75000"/>
                  </a:schemeClr>
                </a:solidFill>
                <a:latin typeface="Georgia" panose="02040502050405020303" pitchFamily="18" charset="0"/>
              </a:rPr>
              <a:t>a regional planning approach is required </a:t>
            </a:r>
            <a:br>
              <a:rPr lang="en-US" sz="3200" dirty="0">
                <a:solidFill>
                  <a:schemeClr val="accent1">
                    <a:lumMod val="75000"/>
                  </a:schemeClr>
                </a:solidFill>
                <a:latin typeface="Georgia" panose="02040502050405020303" pitchFamily="18" charset="0"/>
              </a:rPr>
            </a:br>
            <a:r>
              <a:rPr lang="en-US" sz="3200" dirty="0">
                <a:solidFill>
                  <a:schemeClr val="accent1">
                    <a:lumMod val="75000"/>
                  </a:schemeClr>
                </a:solidFill>
                <a:latin typeface="Georgia" panose="02040502050405020303" pitchFamily="18" charset="0"/>
              </a:rPr>
              <a:t>to protect them.</a:t>
            </a:r>
          </a:p>
          <a:p>
            <a:pPr algn="ctr">
              <a:lnSpc>
                <a:spcPct val="112000"/>
              </a:lnSpc>
            </a:pPr>
            <a:endParaRPr lang="en-US" sz="3200" dirty="0">
              <a:solidFill>
                <a:schemeClr val="accent1">
                  <a:lumMod val="75000"/>
                </a:schemeClr>
              </a:solidFill>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9CD8D479-8942-46E8-A226-A4E01F7A105C}" type="slidenum">
              <a:rPr lang="en-US" smtClean="0"/>
              <a:t>4</a:t>
            </a:fld>
            <a:endParaRPr lang="en-US"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84" t="19598" r="384" b="24300"/>
          <a:stretch/>
        </p:blipFill>
        <p:spPr>
          <a:xfrm>
            <a:off x="352778" y="2534652"/>
            <a:ext cx="8425798" cy="3545306"/>
          </a:xfrm>
          <a:prstGeom prst="rect">
            <a:avLst/>
          </a:prstGeom>
          <a:ln>
            <a:noFill/>
          </a:ln>
          <a:effectLst>
            <a:outerShdw blurRad="292100" dist="139700" dir="2700000" algn="tl" rotWithShape="0">
              <a:srgbClr val="333333">
                <a:alpha val="65000"/>
              </a:srgbClr>
            </a:outerShdw>
            <a:softEdge rad="127000"/>
          </a:effectLst>
        </p:spPr>
      </p:pic>
    </p:spTree>
    <p:extLst>
      <p:ext uri="{BB962C8B-B14F-4D97-AF65-F5344CB8AC3E}">
        <p14:creationId xmlns:p14="http://schemas.microsoft.com/office/powerpoint/2010/main" val="198120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78" y="249935"/>
            <a:ext cx="8443492" cy="697653"/>
          </a:xfrm>
        </p:spPr>
        <p:txBody>
          <a:bodyPr/>
          <a:lstStyle/>
          <a:p>
            <a:r>
              <a:rPr lang="en-US" dirty="0"/>
              <a:t>Regional Planning</a:t>
            </a:r>
          </a:p>
        </p:txBody>
      </p:sp>
      <p:sp>
        <p:nvSpPr>
          <p:cNvPr id="3" name="Content Placeholder 2"/>
          <p:cNvSpPr>
            <a:spLocks noGrp="1"/>
          </p:cNvSpPr>
          <p:nvPr>
            <p:ph idx="1"/>
          </p:nvPr>
        </p:nvSpPr>
        <p:spPr>
          <a:xfrm>
            <a:off x="352778" y="980785"/>
            <a:ext cx="8443492" cy="4620682"/>
          </a:xfrm>
        </p:spPr>
        <p:txBody>
          <a:bodyPr/>
          <a:lstStyle/>
          <a:p>
            <a:r>
              <a:rPr lang="en-US" sz="3200" dirty="0"/>
              <a:t>Highlands Act directed a regional approach to land use planning.</a:t>
            </a:r>
          </a:p>
          <a:p>
            <a:r>
              <a:rPr lang="en-US" sz="3200" dirty="0"/>
              <a:t>Since watersheds and other natural resources do not follow municipal boundaries, a regional planning approach is required to protect them.</a:t>
            </a:r>
          </a:p>
          <a:p>
            <a:r>
              <a:rPr lang="en-US" sz="3200" dirty="0"/>
              <a:t>Other examples of regional planning in NJ</a:t>
            </a:r>
          </a:p>
          <a:p>
            <a:pPr lvl="1"/>
            <a:r>
              <a:rPr lang="en-US" sz="2800" dirty="0"/>
              <a:t>Hackensack Meadowlands Commission and Master Plan</a:t>
            </a:r>
          </a:p>
          <a:p>
            <a:pPr lvl="1"/>
            <a:r>
              <a:rPr lang="en-US" sz="2800" dirty="0"/>
              <a:t>Pinelands Commission and Comprehensive Management Plan</a:t>
            </a:r>
          </a:p>
          <a:p>
            <a:endParaRPr lang="en-US" sz="3200" dirty="0"/>
          </a:p>
        </p:txBody>
      </p:sp>
      <p:sp>
        <p:nvSpPr>
          <p:cNvPr id="4" name="Slide Number Placeholder 3"/>
          <p:cNvSpPr>
            <a:spLocks noGrp="1"/>
          </p:cNvSpPr>
          <p:nvPr>
            <p:ph type="sldNum" sz="quarter" idx="12"/>
          </p:nvPr>
        </p:nvSpPr>
        <p:spPr/>
        <p:txBody>
          <a:bodyPr/>
          <a:lstStyle/>
          <a:p>
            <a:fld id="{9CD8D479-8942-46E8-A226-A4E01F7A105C}" type="slidenum">
              <a:rPr lang="en-US" smtClean="0"/>
              <a:t>5</a:t>
            </a:fld>
            <a:endParaRPr lang="en-US" dirty="0"/>
          </a:p>
        </p:txBody>
      </p:sp>
    </p:spTree>
    <p:extLst>
      <p:ext uri="{BB962C8B-B14F-4D97-AF65-F5344CB8AC3E}">
        <p14:creationId xmlns:p14="http://schemas.microsoft.com/office/powerpoint/2010/main" val="113922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023DC6-D375-4144-8316-7A86BDCD3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4601">
            <a:off x="5687723" y="640803"/>
            <a:ext cx="3051229" cy="401096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52778" y="360603"/>
            <a:ext cx="8443492" cy="571011"/>
          </a:xfrm>
        </p:spPr>
        <p:txBody>
          <a:bodyPr/>
          <a:lstStyle/>
          <a:p>
            <a:r>
              <a:rPr lang="en-US" dirty="0"/>
              <a:t>Regional Master Plan (RMP)</a:t>
            </a:r>
          </a:p>
        </p:txBody>
      </p:sp>
      <p:sp>
        <p:nvSpPr>
          <p:cNvPr id="3" name="Content Placeholder 2"/>
          <p:cNvSpPr>
            <a:spLocks noGrp="1"/>
          </p:cNvSpPr>
          <p:nvPr>
            <p:ph idx="1"/>
          </p:nvPr>
        </p:nvSpPr>
        <p:spPr>
          <a:xfrm>
            <a:off x="352778" y="975616"/>
            <a:ext cx="8443492" cy="4102821"/>
          </a:xfrm>
        </p:spPr>
        <p:txBody>
          <a:bodyPr/>
          <a:lstStyle/>
          <a:p>
            <a:pPr marL="0" indent="0">
              <a:buNone/>
            </a:pPr>
            <a:r>
              <a:rPr lang="en-US" sz="2600" dirty="0"/>
              <a:t>The RMP is structured around the </a:t>
            </a:r>
            <a:br>
              <a:rPr lang="en-US" sz="2600" dirty="0"/>
            </a:br>
            <a:r>
              <a:rPr lang="en-US" sz="2600" dirty="0"/>
              <a:t>following planning considerations:</a:t>
            </a:r>
          </a:p>
          <a:p>
            <a:pPr lvl="1"/>
            <a:r>
              <a:rPr lang="en-US" sz="2400" dirty="0"/>
              <a:t>Natural Resources</a:t>
            </a:r>
          </a:p>
          <a:p>
            <a:pPr lvl="1"/>
            <a:r>
              <a:rPr lang="en-US" sz="2400" dirty="0"/>
              <a:t>Water Resources</a:t>
            </a:r>
          </a:p>
          <a:p>
            <a:pPr lvl="1"/>
            <a:r>
              <a:rPr lang="en-US" sz="2400" dirty="0"/>
              <a:t>Agricultural Resources</a:t>
            </a:r>
          </a:p>
          <a:p>
            <a:pPr lvl="1"/>
            <a:r>
              <a:rPr lang="en-US" sz="2400" dirty="0"/>
              <a:t>Historic, Cultural, Archaeological, </a:t>
            </a:r>
            <a:br>
              <a:rPr lang="en-US" sz="2400" dirty="0"/>
            </a:br>
            <a:r>
              <a:rPr lang="en-US" sz="2400" dirty="0"/>
              <a:t>and Scenic Resources</a:t>
            </a:r>
          </a:p>
          <a:p>
            <a:pPr lvl="1"/>
            <a:r>
              <a:rPr lang="en-US" sz="2400" dirty="0"/>
              <a:t>Transportation</a:t>
            </a:r>
          </a:p>
          <a:p>
            <a:pPr lvl="1"/>
            <a:r>
              <a:rPr lang="en-US" sz="2400" dirty="0"/>
              <a:t>Landowner Equity</a:t>
            </a:r>
          </a:p>
          <a:p>
            <a:pPr lvl="1"/>
            <a:r>
              <a:rPr lang="en-US" sz="2400" dirty="0"/>
              <a:t>Sustainable Economic Development</a:t>
            </a:r>
          </a:p>
          <a:p>
            <a:pPr lvl="1"/>
            <a:r>
              <a:rPr lang="en-US" sz="2400" dirty="0"/>
              <a:t>Air Quality</a:t>
            </a:r>
          </a:p>
        </p:txBody>
      </p:sp>
      <p:sp>
        <p:nvSpPr>
          <p:cNvPr id="4" name="Slide Number Placeholder 3"/>
          <p:cNvSpPr>
            <a:spLocks noGrp="1"/>
          </p:cNvSpPr>
          <p:nvPr>
            <p:ph type="sldNum" sz="quarter" idx="12"/>
          </p:nvPr>
        </p:nvSpPr>
        <p:spPr/>
        <p:txBody>
          <a:bodyPr/>
          <a:lstStyle/>
          <a:p>
            <a:fld id="{9CD8D479-8942-46E8-A226-A4E01F7A105C}" type="slidenum">
              <a:rPr lang="en-US" smtClean="0"/>
              <a:t>6</a:t>
            </a:fld>
            <a:endParaRPr lang="en-US" dirty="0"/>
          </a:p>
        </p:txBody>
      </p:sp>
      <p:sp>
        <p:nvSpPr>
          <p:cNvPr id="7" name="TextBox 6">
            <a:extLst>
              <a:ext uri="{FF2B5EF4-FFF2-40B4-BE49-F238E27FC236}">
                <a16:creationId xmlns:a16="http://schemas.microsoft.com/office/drawing/2014/main" id="{F9FCFCF2-37F5-4BEC-B312-194B520A19A4}"/>
              </a:ext>
            </a:extLst>
          </p:cNvPr>
          <p:cNvSpPr txBox="1"/>
          <p:nvPr/>
        </p:nvSpPr>
        <p:spPr>
          <a:xfrm>
            <a:off x="1122343" y="5122439"/>
            <a:ext cx="7673927" cy="1200329"/>
          </a:xfrm>
          <a:prstGeom prst="rect">
            <a:avLst/>
          </a:prstGeom>
          <a:noFill/>
        </p:spPr>
        <p:txBody>
          <a:bodyPr wrap="square">
            <a:spAutoFit/>
          </a:bodyPr>
          <a:lstStyle/>
          <a:p>
            <a:pPr marL="0" indent="0" algn="ctr">
              <a:buNone/>
            </a:pPr>
            <a:r>
              <a:rPr lang="en-US" sz="2400" b="1" dirty="0">
                <a:solidFill>
                  <a:schemeClr val="accent2"/>
                </a:solidFill>
                <a:effectLst/>
              </a:rPr>
              <a:t>For each of these areas, the RMP provides a regional analysis, identifies Goals, Policies, and Objectives (GPOs) and defines programs to implement the GPOs.</a:t>
            </a:r>
          </a:p>
        </p:txBody>
      </p:sp>
    </p:spTree>
    <p:extLst>
      <p:ext uri="{BB962C8B-B14F-4D97-AF65-F5344CB8AC3E}">
        <p14:creationId xmlns:p14="http://schemas.microsoft.com/office/powerpoint/2010/main" val="332505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78" y="276087"/>
            <a:ext cx="8443492" cy="655730"/>
          </a:xfrm>
        </p:spPr>
        <p:txBody>
          <a:bodyPr/>
          <a:lstStyle/>
          <a:p>
            <a:r>
              <a:rPr lang="en-US"/>
              <a:t>Highlands Council Grant Program</a:t>
            </a:r>
            <a:endParaRPr lang="en-US" dirty="0"/>
          </a:p>
        </p:txBody>
      </p:sp>
      <p:sp>
        <p:nvSpPr>
          <p:cNvPr id="3" name="Content Placeholder 2"/>
          <p:cNvSpPr>
            <a:spLocks noGrp="1"/>
          </p:cNvSpPr>
          <p:nvPr>
            <p:ph idx="1"/>
          </p:nvPr>
        </p:nvSpPr>
        <p:spPr>
          <a:xfrm>
            <a:off x="352778" y="1193075"/>
            <a:ext cx="8443492" cy="4381816"/>
          </a:xfrm>
        </p:spPr>
        <p:txBody>
          <a:bodyPr/>
          <a:lstStyle/>
          <a:p>
            <a:pPr marL="0" indent="0">
              <a:buNone/>
            </a:pPr>
            <a:r>
              <a:rPr lang="en-US" sz="2600" b="1" dirty="0"/>
              <a:t>Established by the Highlands Act to pay for the “reasonable expenses” associated with implementation of the Act</a:t>
            </a:r>
          </a:p>
          <a:p>
            <a:r>
              <a:rPr lang="en-US" sz="2600" dirty="0"/>
              <a:t>Reimbursement based</a:t>
            </a:r>
          </a:p>
          <a:p>
            <a:r>
              <a:rPr lang="en-US" sz="2600" dirty="0"/>
              <a:t>No  match required</a:t>
            </a:r>
          </a:p>
          <a:p>
            <a:r>
              <a:rPr lang="en-US" sz="2600" dirty="0"/>
              <a:t>Eligible applicants: Highlands municipal and county governments</a:t>
            </a:r>
          </a:p>
          <a:p>
            <a:r>
              <a:rPr lang="en-US" sz="2600" dirty="0"/>
              <a:t>Eligible expenses: planning, design and engineering costs</a:t>
            </a:r>
          </a:p>
          <a:p>
            <a:r>
              <a:rPr lang="en-US" sz="2600" dirty="0"/>
              <a:t>Requires Highlands Council staff approved Scope of Work</a:t>
            </a:r>
          </a:p>
        </p:txBody>
      </p:sp>
      <p:sp>
        <p:nvSpPr>
          <p:cNvPr id="4" name="Slide Number Placeholder 3"/>
          <p:cNvSpPr>
            <a:spLocks noGrp="1"/>
          </p:cNvSpPr>
          <p:nvPr>
            <p:ph type="sldNum" sz="quarter" idx="12"/>
          </p:nvPr>
        </p:nvSpPr>
        <p:spPr/>
        <p:txBody>
          <a:bodyPr/>
          <a:lstStyle/>
          <a:p>
            <a:fld id="{9CD8D479-8942-46E8-A226-A4E01F7A105C}" type="slidenum">
              <a:rPr lang="en-US" smtClean="0"/>
              <a:t>7</a:t>
            </a:fld>
            <a:endParaRPr lang="en-US"/>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55" y="285634"/>
            <a:ext cx="8647289" cy="600213"/>
          </a:xfrm>
        </p:spPr>
        <p:txBody>
          <a:bodyPr/>
          <a:lstStyle/>
          <a:p>
            <a:r>
              <a:rPr lang="en-US" dirty="0"/>
              <a:t>Grant Funding Available</a:t>
            </a:r>
          </a:p>
        </p:txBody>
      </p:sp>
      <p:sp>
        <p:nvSpPr>
          <p:cNvPr id="6" name="Rectangle 5"/>
          <p:cNvSpPr>
            <a:spLocks/>
          </p:cNvSpPr>
          <p:nvPr/>
        </p:nvSpPr>
        <p:spPr>
          <a:xfrm>
            <a:off x="2715194" y="5450414"/>
            <a:ext cx="2931638" cy="797834"/>
          </a:xfrm>
          <a:prstGeom prst="rect">
            <a:avLst/>
          </a:prstGeom>
        </p:spPr>
        <p:txBody>
          <a:bodyPr wrap="square" anchor="t" anchorCtr="0">
            <a:noAutofit/>
          </a:bodyPr>
          <a:lstStyle/>
          <a:p>
            <a:pPr algn="ctr"/>
            <a:r>
              <a:rPr lang="en-US" b="1" dirty="0">
                <a:solidFill>
                  <a:schemeClr val="accent4"/>
                </a:solidFill>
                <a:latin typeface="Calibri" panose="020F0502020204030204" pitchFamily="34" charset="0"/>
                <a:cs typeface="Calibri" panose="020F0502020204030204" pitchFamily="34" charset="0"/>
              </a:rPr>
              <a:t>Sustainable Economic Development Planning </a:t>
            </a:r>
            <a:endParaRPr lang="en-US" dirty="0">
              <a:solidFill>
                <a:schemeClr val="accent4"/>
              </a:solidFill>
              <a:latin typeface="Calibri" panose="020F0502020204030204" pitchFamily="34" charset="0"/>
              <a:cs typeface="Calibri" panose="020F0502020204030204" pitchFamily="34" charset="0"/>
            </a:endParaRPr>
          </a:p>
        </p:txBody>
      </p:sp>
      <p:sp>
        <p:nvSpPr>
          <p:cNvPr id="7" name="Rectangle 6"/>
          <p:cNvSpPr>
            <a:spLocks/>
          </p:cNvSpPr>
          <p:nvPr/>
        </p:nvSpPr>
        <p:spPr>
          <a:xfrm rot="20840818">
            <a:off x="486442" y="2282203"/>
            <a:ext cx="3123847" cy="373484"/>
          </a:xfrm>
          <a:prstGeom prst="rect">
            <a:avLst/>
          </a:prstGeom>
        </p:spPr>
        <p:txBody>
          <a:bodyPr anchor="t" anchorCtr="0">
            <a:noAutofit/>
          </a:bodyPr>
          <a:lstStyle/>
          <a:p>
            <a:pPr algn="ctr"/>
            <a:r>
              <a:rPr lang="en-US" b="1" dirty="0">
                <a:solidFill>
                  <a:schemeClr val="accent4"/>
                </a:solidFill>
                <a:latin typeface="Calibri" panose="020F0502020204030204" pitchFamily="34" charset="0"/>
                <a:cs typeface="Calibri" panose="020F0502020204030204" pitchFamily="34" charset="0"/>
              </a:rPr>
              <a:t>Highlands Center Planning </a:t>
            </a:r>
            <a:endParaRPr lang="en-US" dirty="0">
              <a:solidFill>
                <a:schemeClr val="accent4"/>
              </a:solidFill>
              <a:latin typeface="Calibri" panose="020F0502020204030204" pitchFamily="34" charset="0"/>
              <a:cs typeface="Calibri" panose="020F0502020204030204" pitchFamily="34" charset="0"/>
            </a:endParaRPr>
          </a:p>
        </p:txBody>
      </p:sp>
      <p:sp>
        <p:nvSpPr>
          <p:cNvPr id="8" name="Rectangle 7"/>
          <p:cNvSpPr>
            <a:spLocks/>
          </p:cNvSpPr>
          <p:nvPr/>
        </p:nvSpPr>
        <p:spPr>
          <a:xfrm rot="311573">
            <a:off x="4395332" y="1222861"/>
            <a:ext cx="3756730" cy="755890"/>
          </a:xfrm>
          <a:prstGeom prst="rect">
            <a:avLst/>
          </a:prstGeom>
        </p:spPr>
        <p:txBody>
          <a:bodyPr anchor="t" anchorCtr="0">
            <a:noAutofit/>
          </a:bodyPr>
          <a:lstStyle/>
          <a:p>
            <a:pPr algn="ctr"/>
            <a:r>
              <a:rPr lang="en-US" b="1" dirty="0">
                <a:solidFill>
                  <a:schemeClr val="accent1"/>
                </a:solidFill>
                <a:latin typeface="Calibri" panose="020F0502020204030204" pitchFamily="34" charset="0"/>
                <a:cs typeface="Calibri" panose="020F0502020204030204" pitchFamily="34" charset="0"/>
              </a:rPr>
              <a:t>Green Building and Environmental Sustainability Planning </a:t>
            </a:r>
            <a:endParaRPr lang="en-US" dirty="0">
              <a:solidFill>
                <a:schemeClr val="accent1"/>
              </a:solidFill>
              <a:latin typeface="Calibri" panose="020F0502020204030204" pitchFamily="34" charset="0"/>
              <a:cs typeface="Calibri" panose="020F0502020204030204" pitchFamily="34" charset="0"/>
            </a:endParaRPr>
          </a:p>
        </p:txBody>
      </p:sp>
      <p:sp>
        <p:nvSpPr>
          <p:cNvPr id="9" name="Rectangle 8"/>
          <p:cNvSpPr>
            <a:spLocks/>
          </p:cNvSpPr>
          <p:nvPr/>
        </p:nvSpPr>
        <p:spPr>
          <a:xfrm rot="21384154">
            <a:off x="308835" y="4220479"/>
            <a:ext cx="3205095" cy="954107"/>
          </a:xfrm>
          <a:prstGeom prst="rect">
            <a:avLst/>
          </a:prstGeom>
        </p:spPr>
        <p:txBody>
          <a:bodyPr anchor="t" anchorCtr="0">
            <a:noAutofit/>
          </a:bodyPr>
          <a:lstStyle/>
          <a:p>
            <a:pPr algn="ctr"/>
            <a:r>
              <a:rPr lang="en-US" b="1" dirty="0">
                <a:solidFill>
                  <a:schemeClr val="accent3"/>
                </a:solidFill>
                <a:latin typeface="Calibri" panose="020F0502020204030204" pitchFamily="34" charset="0"/>
                <a:cs typeface="Calibri" panose="020F0502020204030204" pitchFamily="34" charset="0"/>
              </a:rPr>
              <a:t>Municipal Master Plan Reexamination and Updates </a:t>
            </a:r>
            <a:endParaRPr lang="en-US" dirty="0">
              <a:solidFill>
                <a:schemeClr val="accent3"/>
              </a:solidFill>
              <a:latin typeface="Calibri" panose="020F0502020204030204" pitchFamily="34" charset="0"/>
              <a:cs typeface="Calibri" panose="020F0502020204030204" pitchFamily="34" charset="0"/>
            </a:endParaRPr>
          </a:p>
        </p:txBody>
      </p:sp>
      <p:sp>
        <p:nvSpPr>
          <p:cNvPr id="10" name="Rectangle 9"/>
          <p:cNvSpPr>
            <a:spLocks/>
          </p:cNvSpPr>
          <p:nvPr/>
        </p:nvSpPr>
        <p:spPr>
          <a:xfrm rot="21294223">
            <a:off x="2978604" y="4370795"/>
            <a:ext cx="2184173" cy="1015137"/>
          </a:xfrm>
          <a:prstGeom prst="rect">
            <a:avLst/>
          </a:prstGeom>
        </p:spPr>
        <p:txBody>
          <a:bodyPr anchor="t" anchorCtr="0">
            <a:noAutofit/>
          </a:bodyPr>
          <a:lstStyle/>
          <a:p>
            <a:pPr algn="ctr"/>
            <a:r>
              <a:rPr lang="en-US" b="1" dirty="0">
                <a:solidFill>
                  <a:schemeClr val="accent5">
                    <a:lumMod val="75000"/>
                  </a:schemeClr>
                </a:solidFill>
                <a:latin typeface="Calibri" panose="020F0502020204030204" pitchFamily="34" charset="0"/>
                <a:cs typeface="Calibri" panose="020F0502020204030204" pitchFamily="34" charset="0"/>
              </a:rPr>
              <a:t>Stormwater Management Planning </a:t>
            </a:r>
            <a:endParaRPr lang="en-US" dirty="0">
              <a:solidFill>
                <a:schemeClr val="accent5">
                  <a:lumMod val="75000"/>
                </a:schemeClr>
              </a:solidFill>
              <a:latin typeface="Calibri" panose="020F0502020204030204" pitchFamily="34" charset="0"/>
              <a:cs typeface="Calibri" panose="020F0502020204030204" pitchFamily="34" charset="0"/>
            </a:endParaRPr>
          </a:p>
        </p:txBody>
      </p:sp>
      <p:sp>
        <p:nvSpPr>
          <p:cNvPr id="11" name="Rectangle 10"/>
          <p:cNvSpPr>
            <a:spLocks/>
          </p:cNvSpPr>
          <p:nvPr/>
        </p:nvSpPr>
        <p:spPr>
          <a:xfrm rot="254891">
            <a:off x="4592400" y="2669860"/>
            <a:ext cx="3214158" cy="670001"/>
          </a:xfrm>
          <a:prstGeom prst="rect">
            <a:avLst/>
          </a:prstGeom>
        </p:spPr>
        <p:txBody>
          <a:bodyPr anchor="t" anchorCtr="0">
            <a:noAutofit/>
          </a:bodyPr>
          <a:lstStyle/>
          <a:p>
            <a:pPr algn="ctr"/>
            <a:r>
              <a:rPr lang="en-US" b="1" dirty="0">
                <a:solidFill>
                  <a:schemeClr val="accent5">
                    <a:lumMod val="75000"/>
                  </a:schemeClr>
                </a:solidFill>
                <a:latin typeface="Calibri" panose="020F0502020204030204" pitchFamily="34" charset="0"/>
                <a:cs typeface="Calibri" panose="020F0502020204030204" pitchFamily="34" charset="0"/>
              </a:rPr>
              <a:t>Water Use and Conservation Management Planning</a:t>
            </a:r>
            <a:endParaRPr lang="en-US" dirty="0">
              <a:solidFill>
                <a:schemeClr val="accent5">
                  <a:lumMod val="75000"/>
                </a:schemeClr>
              </a:solidFill>
              <a:latin typeface="Calibri" panose="020F0502020204030204" pitchFamily="34" charset="0"/>
              <a:cs typeface="Calibri" panose="020F0502020204030204" pitchFamily="34" charset="0"/>
            </a:endParaRPr>
          </a:p>
        </p:txBody>
      </p:sp>
      <p:sp>
        <p:nvSpPr>
          <p:cNvPr id="12" name="Rectangle 11"/>
          <p:cNvSpPr>
            <a:spLocks/>
          </p:cNvSpPr>
          <p:nvPr/>
        </p:nvSpPr>
        <p:spPr>
          <a:xfrm rot="21161817">
            <a:off x="5852587" y="2036759"/>
            <a:ext cx="3134200" cy="677108"/>
          </a:xfrm>
          <a:prstGeom prst="rect">
            <a:avLst/>
          </a:prstGeom>
        </p:spPr>
        <p:txBody>
          <a:bodyPr anchor="t" anchorCtr="0">
            <a:noAutofit/>
          </a:bodyPr>
          <a:lstStyle/>
          <a:p>
            <a:pPr algn="ctr"/>
            <a:r>
              <a:rPr lang="en-US" b="1" dirty="0">
                <a:solidFill>
                  <a:schemeClr val="accent3"/>
                </a:solidFill>
                <a:latin typeface="Calibri" panose="020F0502020204030204" pitchFamily="34" charset="0"/>
                <a:cs typeface="Calibri" panose="020F0502020204030204" pitchFamily="34" charset="0"/>
              </a:rPr>
              <a:t>Alternative Wastewater Planning </a:t>
            </a:r>
            <a:endParaRPr lang="en-US" dirty="0">
              <a:solidFill>
                <a:schemeClr val="accent3"/>
              </a:solidFill>
              <a:latin typeface="Calibri" panose="020F0502020204030204" pitchFamily="34" charset="0"/>
              <a:cs typeface="Calibri" panose="020F0502020204030204" pitchFamily="34" charset="0"/>
            </a:endParaRPr>
          </a:p>
        </p:txBody>
      </p:sp>
      <p:sp>
        <p:nvSpPr>
          <p:cNvPr id="13" name="Rectangle 12"/>
          <p:cNvSpPr>
            <a:spLocks/>
          </p:cNvSpPr>
          <p:nvPr/>
        </p:nvSpPr>
        <p:spPr>
          <a:xfrm rot="21058063">
            <a:off x="1965038" y="2519257"/>
            <a:ext cx="2701817" cy="392225"/>
          </a:xfrm>
          <a:prstGeom prst="rect">
            <a:avLst/>
          </a:prstGeom>
        </p:spPr>
        <p:txBody>
          <a:bodyPr anchor="t" anchorCtr="0">
            <a:noAutofit/>
          </a:bodyPr>
          <a:lstStyle/>
          <a:p>
            <a:pPr algn="ctr"/>
            <a:r>
              <a:rPr lang="en-US" b="1" dirty="0">
                <a:solidFill>
                  <a:schemeClr val="accent5">
                    <a:lumMod val="75000"/>
                  </a:schemeClr>
                </a:solidFill>
                <a:latin typeface="Calibri" panose="020F0502020204030204" pitchFamily="34" charset="0"/>
                <a:cs typeface="Calibri" panose="020F0502020204030204" pitchFamily="34" charset="0"/>
              </a:rPr>
              <a:t>Lake Management Planning</a:t>
            </a:r>
            <a:r>
              <a:rPr lang="en-US" dirty="0">
                <a:solidFill>
                  <a:schemeClr val="accent5">
                    <a:lumMod val="75000"/>
                  </a:schemeClr>
                </a:solidFill>
                <a:latin typeface="Calibri" panose="020F0502020204030204" pitchFamily="34" charset="0"/>
                <a:cs typeface="Calibri" panose="020F0502020204030204" pitchFamily="34" charset="0"/>
              </a:rPr>
              <a:t> </a:t>
            </a:r>
          </a:p>
        </p:txBody>
      </p:sp>
      <p:sp>
        <p:nvSpPr>
          <p:cNvPr id="14" name="Rectangle 13"/>
          <p:cNvSpPr>
            <a:spLocks/>
          </p:cNvSpPr>
          <p:nvPr/>
        </p:nvSpPr>
        <p:spPr>
          <a:xfrm rot="351748">
            <a:off x="5532334" y="5412135"/>
            <a:ext cx="3319517" cy="816315"/>
          </a:xfrm>
          <a:prstGeom prst="rect">
            <a:avLst/>
          </a:prstGeom>
        </p:spPr>
        <p:txBody>
          <a:bodyPr anchor="t" anchorCtr="0">
            <a:noAutofit/>
          </a:bodyPr>
          <a:lstStyle/>
          <a:p>
            <a:pPr algn="ctr"/>
            <a:r>
              <a:rPr lang="en-US" b="1" dirty="0">
                <a:solidFill>
                  <a:schemeClr val="accent5">
                    <a:lumMod val="75000"/>
                  </a:schemeClr>
                </a:solidFill>
                <a:latin typeface="Calibri" panose="020F0502020204030204" pitchFamily="34" charset="0"/>
                <a:cs typeface="Calibri" panose="020F0502020204030204" pitchFamily="34" charset="0"/>
              </a:rPr>
              <a:t>Stream Corridor Protection/Restoration Planning </a:t>
            </a:r>
            <a:endParaRPr lang="en-US" dirty="0">
              <a:solidFill>
                <a:schemeClr val="accent5">
                  <a:lumMod val="75000"/>
                </a:schemeClr>
              </a:solidFill>
              <a:latin typeface="Calibri" panose="020F0502020204030204" pitchFamily="34" charset="0"/>
              <a:cs typeface="Calibri" panose="020F0502020204030204" pitchFamily="34" charset="0"/>
            </a:endParaRPr>
          </a:p>
        </p:txBody>
      </p:sp>
      <p:sp>
        <p:nvSpPr>
          <p:cNvPr id="15" name="Rectangle 14"/>
          <p:cNvSpPr>
            <a:spLocks/>
          </p:cNvSpPr>
          <p:nvPr/>
        </p:nvSpPr>
        <p:spPr>
          <a:xfrm rot="355611">
            <a:off x="336396" y="1496140"/>
            <a:ext cx="1862752" cy="697667"/>
          </a:xfrm>
          <a:prstGeom prst="rect">
            <a:avLst/>
          </a:prstGeom>
        </p:spPr>
        <p:txBody>
          <a:bodyPr lIns="0" tIns="0" rIns="0" bIns="0" anchor="t" anchorCtr="0">
            <a:noAutofit/>
          </a:bodyPr>
          <a:lstStyle/>
          <a:p>
            <a:pPr algn="ctr"/>
            <a:r>
              <a:rPr lang="en-US" b="1" dirty="0">
                <a:solidFill>
                  <a:schemeClr val="accent5">
                    <a:lumMod val="75000"/>
                  </a:schemeClr>
                </a:solidFill>
                <a:latin typeface="Calibri" panose="020F0502020204030204" pitchFamily="34" charset="0"/>
                <a:cs typeface="Calibri" panose="020F0502020204030204" pitchFamily="34" charset="0"/>
              </a:rPr>
              <a:t>Water Quality Monitoring </a:t>
            </a:r>
            <a:endParaRPr lang="en-US" dirty="0">
              <a:solidFill>
                <a:schemeClr val="accent5">
                  <a:lumMod val="75000"/>
                </a:schemeClr>
              </a:solidFill>
              <a:latin typeface="Calibri" panose="020F0502020204030204" pitchFamily="34" charset="0"/>
              <a:cs typeface="Calibri" panose="020F0502020204030204" pitchFamily="34" charset="0"/>
            </a:endParaRPr>
          </a:p>
        </p:txBody>
      </p:sp>
      <p:sp>
        <p:nvSpPr>
          <p:cNvPr id="16" name="Rectangle 15"/>
          <p:cNvSpPr>
            <a:spLocks/>
          </p:cNvSpPr>
          <p:nvPr/>
        </p:nvSpPr>
        <p:spPr>
          <a:xfrm rot="21203181">
            <a:off x="5282931" y="3427372"/>
            <a:ext cx="3224689" cy="581742"/>
          </a:xfrm>
          <a:prstGeom prst="rect">
            <a:avLst/>
          </a:prstGeom>
        </p:spPr>
        <p:txBody>
          <a:bodyPr anchor="t" anchorCtr="0">
            <a:noAutofit/>
          </a:bodyPr>
          <a:lstStyle/>
          <a:p>
            <a:pPr algn="ctr"/>
            <a:r>
              <a:rPr lang="en-US" sz="2000" b="1" dirty="0">
                <a:solidFill>
                  <a:schemeClr val="accent1"/>
                </a:solidFill>
                <a:latin typeface="Calibri" panose="020F0502020204030204" pitchFamily="34" charset="0"/>
                <a:cs typeface="Calibri" panose="020F0502020204030204" pitchFamily="34" charset="0"/>
              </a:rPr>
              <a:t>H</a:t>
            </a:r>
            <a:r>
              <a:rPr lang="en-US" b="1" dirty="0">
                <a:solidFill>
                  <a:schemeClr val="accent1"/>
                </a:solidFill>
                <a:latin typeface="Calibri" panose="020F0502020204030204" pitchFamily="34" charset="0"/>
                <a:cs typeface="Calibri" panose="020F0502020204030204" pitchFamily="34" charset="0"/>
              </a:rPr>
              <a:t>abitat Conservation &amp; Management Planning </a:t>
            </a:r>
            <a:endParaRPr lang="en-US" dirty="0">
              <a:solidFill>
                <a:schemeClr val="accent1"/>
              </a:solidFill>
              <a:latin typeface="Calibri" panose="020F0502020204030204" pitchFamily="34" charset="0"/>
              <a:cs typeface="Calibri" panose="020F0502020204030204" pitchFamily="34" charset="0"/>
            </a:endParaRPr>
          </a:p>
        </p:txBody>
      </p:sp>
      <p:sp>
        <p:nvSpPr>
          <p:cNvPr id="17" name="Rectangle 16"/>
          <p:cNvSpPr>
            <a:spLocks/>
          </p:cNvSpPr>
          <p:nvPr/>
        </p:nvSpPr>
        <p:spPr>
          <a:xfrm rot="333229">
            <a:off x="-49923" y="5376075"/>
            <a:ext cx="2742847" cy="593243"/>
          </a:xfrm>
          <a:prstGeom prst="rect">
            <a:avLst/>
          </a:prstGeom>
        </p:spPr>
        <p:txBody>
          <a:bodyPr anchor="t" anchorCtr="0">
            <a:noAutofit/>
          </a:bodyPr>
          <a:lstStyle/>
          <a:p>
            <a:pPr algn="ctr"/>
            <a:r>
              <a:rPr lang="en-US" b="1" dirty="0">
                <a:solidFill>
                  <a:schemeClr val="accent1"/>
                </a:solidFill>
                <a:latin typeface="Calibri" panose="020F0502020204030204" pitchFamily="34" charset="0"/>
                <a:cs typeface="Calibri" panose="020F0502020204030204" pitchFamily="34" charset="0"/>
              </a:rPr>
              <a:t>Forest Stewardship Planning </a:t>
            </a:r>
            <a:endParaRPr lang="en-US" dirty="0">
              <a:solidFill>
                <a:schemeClr val="accent1"/>
              </a:solidFill>
              <a:latin typeface="Calibri" panose="020F0502020204030204" pitchFamily="34" charset="0"/>
              <a:cs typeface="Calibri" panose="020F0502020204030204" pitchFamily="34" charset="0"/>
            </a:endParaRPr>
          </a:p>
        </p:txBody>
      </p:sp>
      <p:sp>
        <p:nvSpPr>
          <p:cNvPr id="18" name="Rectangle 17"/>
          <p:cNvSpPr>
            <a:spLocks/>
          </p:cNvSpPr>
          <p:nvPr/>
        </p:nvSpPr>
        <p:spPr>
          <a:xfrm rot="21027323">
            <a:off x="5053803" y="4466540"/>
            <a:ext cx="2667352" cy="699378"/>
          </a:xfrm>
          <a:prstGeom prst="rect">
            <a:avLst/>
          </a:prstGeom>
        </p:spPr>
        <p:txBody>
          <a:bodyPr anchor="t" anchorCtr="0">
            <a:noAutofit/>
          </a:bodyPr>
          <a:lstStyle/>
          <a:p>
            <a:pPr algn="ctr"/>
            <a:r>
              <a:rPr lang="en-US" b="1" dirty="0">
                <a:solidFill>
                  <a:schemeClr val="accent4"/>
                </a:solidFill>
                <a:latin typeface="Calibri" panose="020F0502020204030204" pitchFamily="34" charset="0"/>
                <a:cs typeface="Calibri" panose="020F0502020204030204" pitchFamily="34" charset="0"/>
              </a:rPr>
              <a:t>Scenic Resource Management Planning </a:t>
            </a:r>
            <a:endParaRPr lang="en-US" dirty="0">
              <a:solidFill>
                <a:schemeClr val="accent4"/>
              </a:solidFill>
              <a:latin typeface="Calibri" panose="020F0502020204030204" pitchFamily="34" charset="0"/>
              <a:cs typeface="Calibri" panose="020F0502020204030204" pitchFamily="34" charset="0"/>
            </a:endParaRPr>
          </a:p>
        </p:txBody>
      </p:sp>
      <p:sp>
        <p:nvSpPr>
          <p:cNvPr id="19" name="Rectangle 18"/>
          <p:cNvSpPr>
            <a:spLocks/>
          </p:cNvSpPr>
          <p:nvPr/>
        </p:nvSpPr>
        <p:spPr>
          <a:xfrm rot="538041">
            <a:off x="-141657" y="3177648"/>
            <a:ext cx="2682787" cy="1009665"/>
          </a:xfrm>
          <a:prstGeom prst="rect">
            <a:avLst/>
          </a:prstGeom>
        </p:spPr>
        <p:txBody>
          <a:bodyPr anchor="t" anchorCtr="0">
            <a:noAutofit/>
          </a:bodyPr>
          <a:lstStyle/>
          <a:p>
            <a:pPr algn="ctr"/>
            <a:r>
              <a:rPr lang="en-US" b="1" dirty="0">
                <a:solidFill>
                  <a:schemeClr val="accent1"/>
                </a:solidFill>
                <a:latin typeface="Calibri" panose="020F0502020204030204" pitchFamily="34" charset="0"/>
                <a:cs typeface="Calibri" panose="020F0502020204030204" pitchFamily="34" charset="0"/>
              </a:rPr>
              <a:t>Land Preservation &amp; Stewardship Plan </a:t>
            </a:r>
            <a:endParaRPr lang="en-US" dirty="0">
              <a:solidFill>
                <a:schemeClr val="accent1"/>
              </a:solidFill>
              <a:latin typeface="Calibri" panose="020F0502020204030204" pitchFamily="34" charset="0"/>
              <a:cs typeface="Calibri" panose="020F0502020204030204" pitchFamily="34" charset="0"/>
            </a:endParaRPr>
          </a:p>
        </p:txBody>
      </p:sp>
      <p:sp>
        <p:nvSpPr>
          <p:cNvPr id="20" name="Rectangle 19"/>
          <p:cNvSpPr>
            <a:spLocks/>
          </p:cNvSpPr>
          <p:nvPr/>
        </p:nvSpPr>
        <p:spPr>
          <a:xfrm rot="21310052">
            <a:off x="2125717" y="1084777"/>
            <a:ext cx="2683051" cy="1247317"/>
          </a:xfrm>
          <a:prstGeom prst="rect">
            <a:avLst/>
          </a:prstGeom>
        </p:spPr>
        <p:txBody>
          <a:bodyPr anchor="t" anchorCtr="0">
            <a:noAutofit/>
          </a:bodyPr>
          <a:lstStyle/>
          <a:p>
            <a:pPr algn="ctr"/>
            <a:r>
              <a:rPr lang="en-US" b="1" dirty="0">
                <a:solidFill>
                  <a:schemeClr val="accent3"/>
                </a:solidFill>
                <a:latin typeface="Calibri" panose="020F0502020204030204" pitchFamily="34" charset="0"/>
                <a:cs typeface="Calibri" panose="020F0502020204030204" pitchFamily="34" charset="0"/>
              </a:rPr>
              <a:t>Historic Preservation Planning and Cultural Resource Inventory </a:t>
            </a:r>
            <a:endParaRPr lang="en-US" dirty="0">
              <a:solidFill>
                <a:schemeClr val="accent3"/>
              </a:solidFill>
              <a:latin typeface="Calibri" panose="020F0502020204030204" pitchFamily="34" charset="0"/>
              <a:cs typeface="Calibri" panose="020F0502020204030204" pitchFamily="34" charset="0"/>
            </a:endParaRPr>
          </a:p>
        </p:txBody>
      </p:sp>
      <p:sp>
        <p:nvSpPr>
          <p:cNvPr id="21" name="Rectangle 20"/>
          <p:cNvSpPr>
            <a:spLocks/>
          </p:cNvSpPr>
          <p:nvPr/>
        </p:nvSpPr>
        <p:spPr>
          <a:xfrm rot="521373">
            <a:off x="2851500" y="3505551"/>
            <a:ext cx="2436219" cy="617677"/>
          </a:xfrm>
          <a:prstGeom prst="rect">
            <a:avLst/>
          </a:prstGeom>
        </p:spPr>
        <p:txBody>
          <a:bodyPr anchor="t" anchorCtr="0">
            <a:noAutofit/>
          </a:bodyPr>
          <a:lstStyle/>
          <a:p>
            <a:pPr algn="ctr"/>
            <a:r>
              <a:rPr lang="en-US" b="1" dirty="0">
                <a:solidFill>
                  <a:schemeClr val="accent3"/>
                </a:solidFill>
                <a:latin typeface="Calibri" panose="020F0502020204030204" pitchFamily="34" charset="0"/>
                <a:cs typeface="Calibri" panose="020F0502020204030204" pitchFamily="34" charset="0"/>
              </a:rPr>
              <a:t>Trails and Recreation Planning</a:t>
            </a:r>
            <a:endParaRPr lang="en-US" dirty="0">
              <a:solidFill>
                <a:schemeClr val="accent3"/>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t>8</a:t>
            </a:fld>
            <a:endParaRPr lang="en-US" dirty="0"/>
          </a:p>
        </p:txBody>
      </p:sp>
    </p:spTree>
    <p:extLst>
      <p:ext uri="{BB962C8B-B14F-4D97-AF65-F5344CB8AC3E}">
        <p14:creationId xmlns:p14="http://schemas.microsoft.com/office/powerpoint/2010/main" val="117149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78" y="276087"/>
            <a:ext cx="8443492" cy="596993"/>
          </a:xfrm>
        </p:spPr>
        <p:txBody>
          <a:bodyPr/>
          <a:lstStyle/>
          <a:p>
            <a:r>
              <a:rPr lang="en-US" dirty="0"/>
              <a:t>Examples of funded projects</a:t>
            </a:r>
          </a:p>
        </p:txBody>
      </p:sp>
      <p:sp>
        <p:nvSpPr>
          <p:cNvPr id="4" name="Slide Number Placeholder 3"/>
          <p:cNvSpPr>
            <a:spLocks noGrp="1"/>
          </p:cNvSpPr>
          <p:nvPr>
            <p:ph type="sldNum" sz="quarter" idx="12"/>
          </p:nvPr>
        </p:nvSpPr>
        <p:spPr/>
        <p:txBody>
          <a:bodyPr/>
          <a:lstStyle/>
          <a:p>
            <a:fld id="{9CD8D479-8942-46E8-A226-A4E01F7A105C}" type="slidenum">
              <a:rPr lang="en-US" smtClean="0"/>
              <a:t>9</a:t>
            </a:fld>
            <a:endParaRPr lang="en-US" dirty="0"/>
          </a:p>
        </p:txBody>
      </p:sp>
      <p:sp>
        <p:nvSpPr>
          <p:cNvPr id="8" name="Wave 7">
            <a:extLst>
              <a:ext uri="{FF2B5EF4-FFF2-40B4-BE49-F238E27FC236}">
                <a16:creationId xmlns:a16="http://schemas.microsoft.com/office/drawing/2014/main" id="{54645101-96A8-4B3F-9FBF-E9B223F92D8E}"/>
              </a:ext>
            </a:extLst>
          </p:cNvPr>
          <p:cNvSpPr/>
          <p:nvPr/>
        </p:nvSpPr>
        <p:spPr>
          <a:xfrm rot="21006278">
            <a:off x="406756" y="1203800"/>
            <a:ext cx="2618049" cy="2011680"/>
          </a:xfrm>
          <a:prstGeom prst="wave">
            <a:avLst>
              <a:gd name="adj1" fmla="val 6670"/>
              <a:gd name="adj2" fmla="val 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glow rad="101600">
              <a:schemeClr val="accent2">
                <a:satMod val="175000"/>
                <a:alpha val="40000"/>
              </a:schemeClr>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Groundwater Recharge Enhancement Project $85,000 </a:t>
            </a:r>
          </a:p>
          <a:p>
            <a:pPr algn="ctr"/>
            <a:r>
              <a:rPr lang="en-US" sz="1400" i="1" dirty="0"/>
              <a:t>Montville Township</a:t>
            </a:r>
            <a:br>
              <a:rPr lang="en-US" sz="1400" i="1" dirty="0"/>
            </a:br>
            <a:r>
              <a:rPr lang="en-US" sz="1400" i="1" dirty="0"/>
              <a:t>Morris County</a:t>
            </a:r>
          </a:p>
        </p:txBody>
      </p:sp>
      <p:sp>
        <p:nvSpPr>
          <p:cNvPr id="9" name="Wave 8">
            <a:extLst>
              <a:ext uri="{FF2B5EF4-FFF2-40B4-BE49-F238E27FC236}">
                <a16:creationId xmlns:a16="http://schemas.microsoft.com/office/drawing/2014/main" id="{7C04D3E6-DAE2-4266-9492-C25110F3F2A1}"/>
              </a:ext>
            </a:extLst>
          </p:cNvPr>
          <p:cNvSpPr/>
          <p:nvPr/>
        </p:nvSpPr>
        <p:spPr>
          <a:xfrm rot="639791">
            <a:off x="3093040" y="1038076"/>
            <a:ext cx="2615184" cy="1920240"/>
          </a:xfrm>
          <a:prstGeom prst="wave">
            <a:avLst>
              <a:gd name="adj1" fmla="val 6670"/>
              <a:gd name="adj2" fmla="val 0"/>
            </a:avLst>
          </a:prstGeom>
          <a:gradFill flip="none" rotWithShape="1">
            <a:gsLst>
              <a:gs pos="0">
                <a:srgbClr val="135EA9"/>
              </a:gs>
              <a:gs pos="63000">
                <a:schemeClr val="accent5">
                  <a:lumMod val="97000"/>
                  <a:lumOff val="3000"/>
                </a:schemeClr>
              </a:gs>
              <a:gs pos="100000">
                <a:schemeClr val="accent5">
                  <a:lumMod val="60000"/>
                  <a:lumOff val="40000"/>
                </a:schemeClr>
              </a:gs>
            </a:gsLst>
            <a:lin ang="16200000" scaled="1"/>
            <a:tileRect/>
          </a:gradFill>
          <a:ln>
            <a:noFill/>
          </a:ln>
          <a:effectLst>
            <a:glow rad="101600">
              <a:schemeClr val="accent2">
                <a:satMod val="175000"/>
                <a:alpha val="40000"/>
              </a:schemeClr>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Open Space &amp; Trails Plan $94,000 </a:t>
            </a:r>
            <a:br>
              <a:rPr lang="en-US" b="1" dirty="0"/>
            </a:br>
            <a:r>
              <a:rPr lang="en-US" sz="1400" i="1" dirty="0"/>
              <a:t>Parsippany-Troy Hills Township</a:t>
            </a:r>
          </a:p>
          <a:p>
            <a:pPr algn="ctr"/>
            <a:r>
              <a:rPr lang="en-US" sz="1400" i="1" dirty="0"/>
              <a:t>Morris County</a:t>
            </a:r>
          </a:p>
        </p:txBody>
      </p:sp>
      <p:sp>
        <p:nvSpPr>
          <p:cNvPr id="11" name="Wave 10">
            <a:extLst>
              <a:ext uri="{FF2B5EF4-FFF2-40B4-BE49-F238E27FC236}">
                <a16:creationId xmlns:a16="http://schemas.microsoft.com/office/drawing/2014/main" id="{45CD005F-D0C0-4D57-B3B7-FF682BBBAADC}"/>
              </a:ext>
            </a:extLst>
          </p:cNvPr>
          <p:cNvSpPr/>
          <p:nvPr/>
        </p:nvSpPr>
        <p:spPr>
          <a:xfrm rot="166804">
            <a:off x="5829797" y="444922"/>
            <a:ext cx="2615184" cy="2240783"/>
          </a:xfrm>
          <a:prstGeom prst="wave">
            <a:avLst>
              <a:gd name="adj1" fmla="val 6670"/>
              <a:gd name="adj2" fmla="val 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glow rad="101600">
              <a:schemeClr val="accent2">
                <a:satMod val="175000"/>
                <a:alpha val="40000"/>
              </a:schemeClr>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Municipal-wide Lake Management Study</a:t>
            </a:r>
            <a:br>
              <a:rPr lang="en-US" b="1" dirty="0"/>
            </a:br>
            <a:r>
              <a:rPr lang="en-US" b="1" dirty="0"/>
              <a:t>$175,525 </a:t>
            </a:r>
          </a:p>
          <a:p>
            <a:pPr algn="ctr"/>
            <a:r>
              <a:rPr lang="en-US" sz="1400" i="1" dirty="0"/>
              <a:t>Rockaway Township</a:t>
            </a:r>
            <a:br>
              <a:rPr lang="en-US" sz="1400" i="1" dirty="0"/>
            </a:br>
            <a:r>
              <a:rPr lang="en-US" sz="1400" i="1" dirty="0"/>
              <a:t>Morris County</a:t>
            </a:r>
          </a:p>
        </p:txBody>
      </p:sp>
      <p:sp>
        <p:nvSpPr>
          <p:cNvPr id="12" name="Wave 11">
            <a:extLst>
              <a:ext uri="{FF2B5EF4-FFF2-40B4-BE49-F238E27FC236}">
                <a16:creationId xmlns:a16="http://schemas.microsoft.com/office/drawing/2014/main" id="{CDC2A518-F3D6-42CB-8BED-AE49372B1CAC}"/>
              </a:ext>
            </a:extLst>
          </p:cNvPr>
          <p:cNvSpPr/>
          <p:nvPr/>
        </p:nvSpPr>
        <p:spPr>
          <a:xfrm rot="572616">
            <a:off x="6013425" y="4427623"/>
            <a:ext cx="2615184" cy="2240783"/>
          </a:xfrm>
          <a:prstGeom prst="wave">
            <a:avLst>
              <a:gd name="adj1" fmla="val 6670"/>
              <a:gd name="adj2" fmla="val 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glow rad="63500">
              <a:schemeClr val="accent2">
                <a:satMod val="175000"/>
                <a:alpha val="40000"/>
              </a:schemeClr>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Municipal-wide Drainage Study</a:t>
            </a:r>
          </a:p>
          <a:p>
            <a:pPr algn="ctr"/>
            <a:r>
              <a:rPr lang="en-US" b="1" dirty="0"/>
              <a:t>$160,000 </a:t>
            </a:r>
          </a:p>
          <a:p>
            <a:pPr algn="ctr"/>
            <a:r>
              <a:rPr lang="en-US" sz="1400" i="1" dirty="0"/>
              <a:t>Wharton Borough</a:t>
            </a:r>
            <a:br>
              <a:rPr lang="en-US" sz="1400" i="1" dirty="0"/>
            </a:br>
            <a:r>
              <a:rPr lang="en-US" sz="1400" i="1" dirty="0"/>
              <a:t>Morris County</a:t>
            </a:r>
          </a:p>
        </p:txBody>
      </p:sp>
      <p:sp>
        <p:nvSpPr>
          <p:cNvPr id="14" name="Wave 13">
            <a:extLst>
              <a:ext uri="{FF2B5EF4-FFF2-40B4-BE49-F238E27FC236}">
                <a16:creationId xmlns:a16="http://schemas.microsoft.com/office/drawing/2014/main" id="{A1B2BE97-D705-4763-8A6A-4D74E6E25186}"/>
              </a:ext>
            </a:extLst>
          </p:cNvPr>
          <p:cNvSpPr/>
          <p:nvPr/>
        </p:nvSpPr>
        <p:spPr>
          <a:xfrm rot="20737974">
            <a:off x="6200377" y="2301567"/>
            <a:ext cx="2615184" cy="2332533"/>
          </a:xfrm>
          <a:prstGeom prst="wave">
            <a:avLst>
              <a:gd name="adj1" fmla="val 6670"/>
              <a:gd name="adj2" fmla="val 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glow rad="101600">
              <a:schemeClr val="accent2">
                <a:satMod val="175000"/>
                <a:alpha val="40000"/>
              </a:schemeClr>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Critical Habitat Conservation Management Plan</a:t>
            </a:r>
          </a:p>
          <a:p>
            <a:pPr algn="ctr"/>
            <a:r>
              <a:rPr lang="en-US" b="1" dirty="0"/>
              <a:t> $50,000</a:t>
            </a:r>
          </a:p>
          <a:p>
            <a:pPr algn="ctr"/>
            <a:r>
              <a:rPr lang="en-US" sz="1400" i="1" dirty="0"/>
              <a:t>Kinnelon Borough </a:t>
            </a:r>
          </a:p>
          <a:p>
            <a:pPr algn="ctr"/>
            <a:r>
              <a:rPr lang="en-US" sz="1400" i="1" dirty="0"/>
              <a:t>Morris County</a:t>
            </a:r>
          </a:p>
        </p:txBody>
      </p:sp>
      <p:sp>
        <p:nvSpPr>
          <p:cNvPr id="15" name="Wave 14">
            <a:extLst>
              <a:ext uri="{FF2B5EF4-FFF2-40B4-BE49-F238E27FC236}">
                <a16:creationId xmlns:a16="http://schemas.microsoft.com/office/drawing/2014/main" id="{69F08D20-444B-4932-B205-C9504BC5DF5B}"/>
              </a:ext>
            </a:extLst>
          </p:cNvPr>
          <p:cNvSpPr/>
          <p:nvPr/>
        </p:nvSpPr>
        <p:spPr>
          <a:xfrm rot="452590">
            <a:off x="503078" y="3411484"/>
            <a:ext cx="2653092" cy="2541692"/>
          </a:xfrm>
          <a:prstGeom prst="wave">
            <a:avLst>
              <a:gd name="adj1" fmla="val 6670"/>
              <a:gd name="adj2" fmla="val 0"/>
            </a:avLst>
          </a:prstGeom>
          <a:gradFill flip="none" rotWithShape="1">
            <a:gsLst>
              <a:gs pos="0">
                <a:srgbClr val="135EA9"/>
              </a:gs>
              <a:gs pos="78000">
                <a:srgbClr val="7DB6F0"/>
              </a:gs>
              <a:gs pos="100000">
                <a:schemeClr val="accent5">
                  <a:lumMod val="60000"/>
                  <a:lumOff val="40000"/>
                </a:schemeClr>
              </a:gs>
            </a:gsLst>
            <a:lin ang="16200000" scaled="1"/>
            <a:tileRect/>
          </a:gradFill>
          <a:ln>
            <a:noFill/>
          </a:ln>
          <a:effectLst>
            <a:glow rad="63500">
              <a:schemeClr val="accent2">
                <a:satMod val="175000"/>
                <a:alpha val="40000"/>
              </a:schemeClr>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Municipal Beach and Watershed Restoration Plan</a:t>
            </a:r>
          </a:p>
          <a:p>
            <a:pPr algn="ctr"/>
            <a:r>
              <a:rPr lang="en-US" b="1" dirty="0"/>
              <a:t>$60,000</a:t>
            </a:r>
          </a:p>
          <a:p>
            <a:pPr algn="ctr"/>
            <a:r>
              <a:rPr lang="en-US" sz="1400" i="1" dirty="0"/>
              <a:t>Mount Arlington Borough</a:t>
            </a:r>
          </a:p>
          <a:p>
            <a:pPr algn="ctr"/>
            <a:r>
              <a:rPr lang="en-US" sz="1400" i="1" dirty="0"/>
              <a:t>Morris County</a:t>
            </a:r>
          </a:p>
          <a:p>
            <a:pPr algn="ctr"/>
            <a:endParaRPr lang="en-US" sz="1400" i="1" dirty="0"/>
          </a:p>
        </p:txBody>
      </p:sp>
      <p:sp>
        <p:nvSpPr>
          <p:cNvPr id="16" name="Wave 15">
            <a:extLst>
              <a:ext uri="{FF2B5EF4-FFF2-40B4-BE49-F238E27FC236}">
                <a16:creationId xmlns:a16="http://schemas.microsoft.com/office/drawing/2014/main" id="{1CF426BF-0451-49EC-8F8B-354D807DCD47}"/>
              </a:ext>
            </a:extLst>
          </p:cNvPr>
          <p:cNvSpPr/>
          <p:nvPr/>
        </p:nvSpPr>
        <p:spPr>
          <a:xfrm rot="21255235">
            <a:off x="3335387" y="4224368"/>
            <a:ext cx="2615184" cy="2011680"/>
          </a:xfrm>
          <a:prstGeom prst="wave">
            <a:avLst>
              <a:gd name="adj1" fmla="val 6670"/>
              <a:gd name="adj2" fmla="val 0"/>
            </a:avLst>
          </a:prstGeom>
          <a:gradFill flip="none" rotWithShape="1">
            <a:gsLst>
              <a:gs pos="0">
                <a:schemeClr val="accent2">
                  <a:lumMod val="67000"/>
                </a:schemeClr>
              </a:gs>
              <a:gs pos="39000">
                <a:schemeClr val="accent2">
                  <a:lumMod val="97000"/>
                  <a:lumOff val="3000"/>
                </a:schemeClr>
              </a:gs>
              <a:gs pos="76000">
                <a:schemeClr val="accent2">
                  <a:lumMod val="60000"/>
                  <a:lumOff val="40000"/>
                </a:schemeClr>
              </a:gs>
            </a:gsLst>
            <a:lin ang="16200000" scaled="1"/>
            <a:tileRect/>
          </a:gradFill>
          <a:ln>
            <a:noFill/>
          </a:ln>
          <a:effectLst>
            <a:glow rad="101600">
              <a:schemeClr val="accent2">
                <a:satMod val="175000"/>
                <a:alpha val="40000"/>
              </a:schemeClr>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Open Space &amp; Recreation Plan</a:t>
            </a:r>
          </a:p>
          <a:p>
            <a:pPr algn="ctr"/>
            <a:r>
              <a:rPr lang="en-US" b="1" dirty="0"/>
              <a:t>$12,000</a:t>
            </a:r>
          </a:p>
          <a:p>
            <a:pPr algn="ctr"/>
            <a:r>
              <a:rPr lang="en-US" sz="1400" i="1" dirty="0"/>
              <a:t>Kinnelon Borough</a:t>
            </a:r>
          </a:p>
          <a:p>
            <a:pPr algn="ctr"/>
            <a:r>
              <a:rPr lang="en-US" sz="1400" i="1" dirty="0"/>
              <a:t>Morris County</a:t>
            </a:r>
          </a:p>
          <a:p>
            <a:pPr algn="ctr"/>
            <a:endParaRPr lang="en-US" sz="1400" i="1" dirty="0"/>
          </a:p>
        </p:txBody>
      </p:sp>
      <p:sp>
        <p:nvSpPr>
          <p:cNvPr id="13" name="Wave 12">
            <a:extLst>
              <a:ext uri="{FF2B5EF4-FFF2-40B4-BE49-F238E27FC236}">
                <a16:creationId xmlns:a16="http://schemas.microsoft.com/office/drawing/2014/main" id="{9751571E-D53D-421E-849D-F12B7EF54511}"/>
              </a:ext>
            </a:extLst>
          </p:cNvPr>
          <p:cNvSpPr/>
          <p:nvPr/>
        </p:nvSpPr>
        <p:spPr>
          <a:xfrm rot="21426675">
            <a:off x="3218805" y="2590881"/>
            <a:ext cx="2745572" cy="1681292"/>
          </a:xfrm>
          <a:prstGeom prst="wave">
            <a:avLst>
              <a:gd name="adj1" fmla="val 6670"/>
              <a:gd name="adj2" fmla="val 0"/>
            </a:avLst>
          </a:prstGeom>
          <a:gradFill flip="none" rotWithShape="1">
            <a:gsLst>
              <a:gs pos="0">
                <a:srgbClr val="135EA9"/>
              </a:gs>
              <a:gs pos="78000">
                <a:srgbClr val="7DB6F0"/>
              </a:gs>
              <a:gs pos="100000">
                <a:schemeClr val="accent5">
                  <a:lumMod val="60000"/>
                  <a:lumOff val="40000"/>
                </a:schemeClr>
              </a:gs>
            </a:gsLst>
            <a:lin ang="16200000" scaled="1"/>
            <a:tileRect/>
          </a:gradFill>
          <a:ln>
            <a:noFill/>
          </a:ln>
          <a:effectLst>
            <a:glow rad="63500">
              <a:schemeClr val="accent2">
                <a:satMod val="175000"/>
                <a:alpha val="40000"/>
              </a:schemeClr>
            </a:glow>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Build-out Analysis</a:t>
            </a:r>
          </a:p>
          <a:p>
            <a:pPr algn="ctr"/>
            <a:r>
              <a:rPr lang="en-US" b="1" dirty="0"/>
              <a:t>$10,000</a:t>
            </a:r>
          </a:p>
          <a:p>
            <a:pPr algn="ctr"/>
            <a:r>
              <a:rPr lang="en-US" sz="1400" i="1" dirty="0"/>
              <a:t>Boonton Township </a:t>
            </a:r>
          </a:p>
          <a:p>
            <a:pPr algn="ctr"/>
            <a:r>
              <a:rPr lang="en-US" sz="1400" i="1" dirty="0"/>
              <a:t>Morris County</a:t>
            </a:r>
          </a:p>
        </p:txBody>
      </p:sp>
    </p:spTree>
    <p:extLst>
      <p:ext uri="{BB962C8B-B14F-4D97-AF65-F5344CB8AC3E}">
        <p14:creationId xmlns:p14="http://schemas.microsoft.com/office/powerpoint/2010/main" val="387668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6" grpId="0" animBg="1"/>
      <p:bldP spid="13" grpId="0" animBg="1"/>
    </p:bld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_template_2021" id="{BE280B4C-273F-4614-B42E-2315105249CE}" vid="{C314BEB2-976B-4C53-AF0D-A8908AE54C5E}"/>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HC_template_2021</Template>
  <TotalTime>1600</TotalTime>
  <Words>756</Words>
  <Application>Microsoft Office PowerPoint</Application>
  <PresentationFormat>On-screen Show (4:3)</PresentationFormat>
  <Paragraphs>140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Corbel</vt:lpstr>
      <vt:lpstr>Garamond</vt:lpstr>
      <vt:lpstr>Georgia</vt:lpstr>
      <vt:lpstr>Times New Roman</vt:lpstr>
      <vt:lpstr>Ecology 16x9</vt:lpstr>
      <vt:lpstr>Partnering with  the New Jersey Highlands Council</vt:lpstr>
      <vt:lpstr>PowerPoint Presentation</vt:lpstr>
      <vt:lpstr>PowerPoint Presentation</vt:lpstr>
      <vt:lpstr>PowerPoint Presentation</vt:lpstr>
      <vt:lpstr>Regional Planning</vt:lpstr>
      <vt:lpstr>Regional Master Plan (RMP)</vt:lpstr>
      <vt:lpstr>Highlands Council Grant Program</vt:lpstr>
      <vt:lpstr>Grant Funding Available</vt:lpstr>
      <vt:lpstr>Examples of funded projects</vt:lpstr>
      <vt:lpstr>Why work with the Highlands Council?</vt:lpstr>
      <vt:lpstr>RMP Considerations for Mendham Township</vt:lpstr>
      <vt:lpstr>Affordable Housing Considerations</vt:lpstr>
      <vt:lpstr>Potential Next Steps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Jersey Highlands Water Protection and Planning Council</dc:title>
  <dc:creator>Dicton, Carole Ann (HIGHLANDS)</dc:creator>
  <cp:lastModifiedBy>Mendham Township Clerk</cp:lastModifiedBy>
  <cp:revision>55</cp:revision>
  <dcterms:created xsi:type="dcterms:W3CDTF">2021-06-08T18:57:17Z</dcterms:created>
  <dcterms:modified xsi:type="dcterms:W3CDTF">2022-10-21T14:19:35Z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