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7" r:id="rId2"/>
    <p:sldId id="258" r:id="rId3"/>
    <p:sldId id="275" r:id="rId4"/>
    <p:sldId id="260" r:id="rId5"/>
    <p:sldId id="262" r:id="rId6"/>
    <p:sldId id="261" r:id="rId7"/>
    <p:sldId id="263" r:id="rId8"/>
    <p:sldId id="264" r:id="rId9"/>
    <p:sldId id="277" r:id="rId10"/>
    <p:sldId id="273" r:id="rId11"/>
    <p:sldId id="266" r:id="rId12"/>
    <p:sldId id="267" r:id="rId13"/>
    <p:sldId id="272" r:id="rId14"/>
    <p:sldId id="268" r:id="rId15"/>
    <p:sldId id="269" r:id="rId16"/>
    <p:sldId id="278"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Merriweather" panose="00000500000000000000" pitchFamily="2" charset="0"/>
      <p:regular r:id="rId25"/>
      <p:bold r:id="rId26"/>
      <p:italic r:id="rId27"/>
    </p:embeddedFont>
    <p:embeddedFont>
      <p:font typeface="Montserrat ExtraBold" panose="00000900000000000000" pitchFamily="2" charset="0"/>
      <p:bold r:id="rId28"/>
    </p:embeddedFont>
    <p:embeddedFont>
      <p:font typeface="Open Sans" panose="020B0606030504020204" pitchFamily="34" charset="0"/>
      <p:regular r:id="rId29"/>
      <p:bold r:id="rId30"/>
      <p:italic r:id="rId31"/>
    </p:embeddedFont>
    <p:embeddedFont>
      <p:font typeface="Open Sans SemiBold" panose="020B0706030804020204" pitchFamily="34"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7546"/>
    <a:srgbClr val="518B37"/>
    <a:srgbClr val="FDDF19"/>
    <a:srgbClr val="FFDB16"/>
    <a:srgbClr val="F8BA00"/>
    <a:srgbClr val="435A01"/>
    <a:srgbClr val="F8F6F3"/>
    <a:srgbClr val="073A01"/>
    <a:srgbClr val="BC9A00"/>
    <a:srgbClr val="807A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904" autoAdjust="0"/>
  </p:normalViewPr>
  <p:slideViewPr>
    <p:cSldViewPr snapToGrid="0">
      <p:cViewPr varScale="1">
        <p:scale>
          <a:sx n="163" d="100"/>
          <a:sy n="163" d="100"/>
        </p:scale>
        <p:origin x="22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8AE24-55B9-4FBC-AC3B-1785530D2BAF}"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C7765-8087-43E5-8E72-DEF0C4BD93A3}" type="slidenum">
              <a:rPr lang="en-US" smtClean="0"/>
              <a:t>‹#›</a:t>
            </a:fld>
            <a:endParaRPr lang="en-US"/>
          </a:p>
        </p:txBody>
      </p:sp>
    </p:spTree>
    <p:extLst>
      <p:ext uri="{BB962C8B-B14F-4D97-AF65-F5344CB8AC3E}">
        <p14:creationId xmlns:p14="http://schemas.microsoft.com/office/powerpoint/2010/main" val="313549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C7765-8087-43E5-8E72-DEF0C4BD93A3}" type="slidenum">
              <a:rPr lang="en-US" smtClean="0"/>
              <a:t>3</a:t>
            </a:fld>
            <a:endParaRPr lang="en-US"/>
          </a:p>
        </p:txBody>
      </p:sp>
    </p:spTree>
    <p:extLst>
      <p:ext uri="{BB962C8B-B14F-4D97-AF65-F5344CB8AC3E}">
        <p14:creationId xmlns:p14="http://schemas.microsoft.com/office/powerpoint/2010/main" val="3689679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C7765-8087-43E5-8E72-DEF0C4BD93A3}" type="slidenum">
              <a:rPr lang="en-US" smtClean="0"/>
              <a:t>7</a:t>
            </a:fld>
            <a:endParaRPr lang="en-US"/>
          </a:p>
        </p:txBody>
      </p:sp>
    </p:spTree>
    <p:extLst>
      <p:ext uri="{BB962C8B-B14F-4D97-AF65-F5344CB8AC3E}">
        <p14:creationId xmlns:p14="http://schemas.microsoft.com/office/powerpoint/2010/main" val="358271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ggg</a:t>
            </a:r>
            <a:endParaRPr lang="en-US" dirty="0"/>
          </a:p>
        </p:txBody>
      </p:sp>
      <p:sp>
        <p:nvSpPr>
          <p:cNvPr id="4" name="Slide Number Placeholder 3"/>
          <p:cNvSpPr>
            <a:spLocks noGrp="1"/>
          </p:cNvSpPr>
          <p:nvPr>
            <p:ph type="sldNum" sz="quarter" idx="5"/>
          </p:nvPr>
        </p:nvSpPr>
        <p:spPr/>
        <p:txBody>
          <a:bodyPr/>
          <a:lstStyle/>
          <a:p>
            <a:fld id="{499C7765-8087-43E5-8E72-DEF0C4BD93A3}" type="slidenum">
              <a:rPr lang="en-US" smtClean="0"/>
              <a:t>8</a:t>
            </a:fld>
            <a:endParaRPr lang="en-US"/>
          </a:p>
        </p:txBody>
      </p:sp>
    </p:spTree>
    <p:extLst>
      <p:ext uri="{BB962C8B-B14F-4D97-AF65-F5344CB8AC3E}">
        <p14:creationId xmlns:p14="http://schemas.microsoft.com/office/powerpoint/2010/main" val="1842132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C7765-8087-43E5-8E72-DEF0C4BD93A3}" type="slidenum">
              <a:rPr lang="en-US" smtClean="0"/>
              <a:t>10</a:t>
            </a:fld>
            <a:endParaRPr lang="en-US"/>
          </a:p>
        </p:txBody>
      </p:sp>
    </p:spTree>
    <p:extLst>
      <p:ext uri="{BB962C8B-B14F-4D97-AF65-F5344CB8AC3E}">
        <p14:creationId xmlns:p14="http://schemas.microsoft.com/office/powerpoint/2010/main" val="3371929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1F65AC-790D-5B63-924D-643055DB3F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03" b="1"/>
          <a:stretch/>
        </p:blipFill>
        <p:spPr>
          <a:xfrm>
            <a:off x="0" y="1"/>
            <a:ext cx="12192000" cy="6858000"/>
          </a:xfrm>
          <a:prstGeom prst="rect">
            <a:avLst/>
          </a:prstGeom>
        </p:spPr>
      </p:pic>
      <p:sp>
        <p:nvSpPr>
          <p:cNvPr id="2" name="Title 1">
            <a:extLst>
              <a:ext uri="{FF2B5EF4-FFF2-40B4-BE49-F238E27FC236}">
                <a16:creationId xmlns:a16="http://schemas.microsoft.com/office/drawing/2014/main" id="{38ECBB49-B457-2182-D2A7-8D80999C10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F8CE57-FA68-A7DC-DB3E-94521EAF73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ECE1E4-94F2-D5E6-EA74-59175585B4DD}"/>
              </a:ext>
            </a:extLst>
          </p:cNvPr>
          <p:cNvSpPr>
            <a:spLocks noGrp="1"/>
          </p:cNvSpPr>
          <p:nvPr>
            <p:ph type="dt" sz="half" idx="10"/>
          </p:nvPr>
        </p:nvSpPr>
        <p:spPr/>
        <p:txBody>
          <a:bodyPr/>
          <a:lstStyle/>
          <a:p>
            <a:fld id="{22C371E8-440D-4FE6-8B32-C6C448EE7C13}" type="datetime1">
              <a:rPr lang="en-US" smtClean="0"/>
              <a:t>7/11/2022</a:t>
            </a:fld>
            <a:endParaRPr lang="en-US"/>
          </a:p>
        </p:txBody>
      </p:sp>
      <p:sp>
        <p:nvSpPr>
          <p:cNvPr id="5" name="Footer Placeholder 4">
            <a:extLst>
              <a:ext uri="{FF2B5EF4-FFF2-40B4-BE49-F238E27FC236}">
                <a16:creationId xmlns:a16="http://schemas.microsoft.com/office/drawing/2014/main" id="{250EF624-84FE-34E2-ED37-574324740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4ACD5-B4C4-5321-3BF0-FB52102B94FE}"/>
              </a:ext>
            </a:extLst>
          </p:cNvPr>
          <p:cNvSpPr>
            <a:spLocks noGrp="1"/>
          </p:cNvSpPr>
          <p:nvPr>
            <p:ph type="sldNum" sz="quarter" idx="12"/>
          </p:nvPr>
        </p:nvSpPr>
        <p:spPr/>
        <p:txBody>
          <a:bodyPr/>
          <a:lstStyle/>
          <a:p>
            <a:fld id="{D5586E69-109B-4298-88AA-7E2ADCBD4CBE}" type="slidenum">
              <a:rPr lang="en-US" smtClean="0"/>
              <a:t>‹#›</a:t>
            </a:fld>
            <a:endParaRPr lang="en-US"/>
          </a:p>
        </p:txBody>
      </p:sp>
    </p:spTree>
    <p:extLst>
      <p:ext uri="{BB962C8B-B14F-4D97-AF65-F5344CB8AC3E}">
        <p14:creationId xmlns:p14="http://schemas.microsoft.com/office/powerpoint/2010/main" val="800403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41E1-51CD-73A6-BA71-3FA0459CD5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EACC9B-73CE-2AF6-A1A6-060689B817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0E1AC-DF49-567C-8502-F36F03168C9D}"/>
              </a:ext>
            </a:extLst>
          </p:cNvPr>
          <p:cNvSpPr>
            <a:spLocks noGrp="1"/>
          </p:cNvSpPr>
          <p:nvPr>
            <p:ph type="dt" sz="half" idx="10"/>
          </p:nvPr>
        </p:nvSpPr>
        <p:spPr/>
        <p:txBody>
          <a:bodyPr/>
          <a:lstStyle/>
          <a:p>
            <a:fld id="{8827929F-21A4-4B01-A3E2-6534BDD16678}" type="datetime1">
              <a:rPr lang="en-US" smtClean="0"/>
              <a:t>7/11/2022</a:t>
            </a:fld>
            <a:endParaRPr lang="en-US"/>
          </a:p>
        </p:txBody>
      </p:sp>
      <p:sp>
        <p:nvSpPr>
          <p:cNvPr id="5" name="Footer Placeholder 4">
            <a:extLst>
              <a:ext uri="{FF2B5EF4-FFF2-40B4-BE49-F238E27FC236}">
                <a16:creationId xmlns:a16="http://schemas.microsoft.com/office/drawing/2014/main" id="{55903C23-F0C3-D449-A3CA-BF4058CFD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51240-AA0D-52B0-1A5E-4667CA60C7F7}"/>
              </a:ext>
            </a:extLst>
          </p:cNvPr>
          <p:cNvSpPr>
            <a:spLocks noGrp="1"/>
          </p:cNvSpPr>
          <p:nvPr>
            <p:ph type="sldNum" sz="quarter" idx="12"/>
          </p:nvPr>
        </p:nvSpPr>
        <p:spPr/>
        <p:txBody>
          <a:bodyPr/>
          <a:lstStyle/>
          <a:p>
            <a:fld id="{D5586E69-109B-4298-88AA-7E2ADCBD4CBE}" type="slidenum">
              <a:rPr lang="en-US" smtClean="0"/>
              <a:t>‹#›</a:t>
            </a:fld>
            <a:endParaRPr lang="en-US"/>
          </a:p>
        </p:txBody>
      </p:sp>
    </p:spTree>
    <p:extLst>
      <p:ext uri="{BB962C8B-B14F-4D97-AF65-F5344CB8AC3E}">
        <p14:creationId xmlns:p14="http://schemas.microsoft.com/office/powerpoint/2010/main" val="537035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792C06-EDA4-8EF2-5ABD-D860EC06B3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7FD121-9400-ABED-01AB-1DA8190124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FBCD7-3798-5FB0-23B0-1FF1738C7C9A}"/>
              </a:ext>
            </a:extLst>
          </p:cNvPr>
          <p:cNvSpPr>
            <a:spLocks noGrp="1"/>
          </p:cNvSpPr>
          <p:nvPr>
            <p:ph type="dt" sz="half" idx="10"/>
          </p:nvPr>
        </p:nvSpPr>
        <p:spPr/>
        <p:txBody>
          <a:bodyPr/>
          <a:lstStyle/>
          <a:p>
            <a:fld id="{1F1C31C5-83E4-4B35-9440-A701D0BB991C}" type="datetime1">
              <a:rPr lang="en-US" smtClean="0"/>
              <a:t>7/11/2022</a:t>
            </a:fld>
            <a:endParaRPr lang="en-US"/>
          </a:p>
        </p:txBody>
      </p:sp>
      <p:sp>
        <p:nvSpPr>
          <p:cNvPr id="5" name="Footer Placeholder 4">
            <a:extLst>
              <a:ext uri="{FF2B5EF4-FFF2-40B4-BE49-F238E27FC236}">
                <a16:creationId xmlns:a16="http://schemas.microsoft.com/office/drawing/2014/main" id="{9FF1998B-3C04-0542-1F1E-378E4FEB0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D56CA-1D73-955C-BBF1-AAE94B3C98D7}"/>
              </a:ext>
            </a:extLst>
          </p:cNvPr>
          <p:cNvSpPr>
            <a:spLocks noGrp="1"/>
          </p:cNvSpPr>
          <p:nvPr>
            <p:ph type="sldNum" sz="quarter" idx="12"/>
          </p:nvPr>
        </p:nvSpPr>
        <p:spPr/>
        <p:txBody>
          <a:bodyPr/>
          <a:lstStyle/>
          <a:p>
            <a:fld id="{D5586E69-109B-4298-88AA-7E2ADCBD4CBE}" type="slidenum">
              <a:rPr lang="en-US" smtClean="0"/>
              <a:t>‹#›</a:t>
            </a:fld>
            <a:endParaRPr lang="en-US"/>
          </a:p>
        </p:txBody>
      </p:sp>
    </p:spTree>
    <p:extLst>
      <p:ext uri="{BB962C8B-B14F-4D97-AF65-F5344CB8AC3E}">
        <p14:creationId xmlns:p14="http://schemas.microsoft.com/office/powerpoint/2010/main" val="335340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CE006-6AB5-BC74-6FC7-4C86EC9F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 t="25618" r="11715" b="2"/>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B5EAF2B-92A8-A982-7FF5-7BC1BB6B404F}"/>
              </a:ext>
            </a:extLst>
          </p:cNvPr>
          <p:cNvSpPr>
            <a:spLocks noGrp="1"/>
          </p:cNvSpPr>
          <p:nvPr>
            <p:ph type="dt" sz="half" idx="10"/>
          </p:nvPr>
        </p:nvSpPr>
        <p:spPr/>
        <p:txBody>
          <a:bodyPr/>
          <a:lstStyle/>
          <a:p>
            <a:fld id="{720A9B09-37E6-40C7-8C0C-338A5AC04ED9}" type="datetime1">
              <a:rPr lang="en-US" smtClean="0"/>
              <a:t>7/11/2022</a:t>
            </a:fld>
            <a:endParaRPr lang="en-US"/>
          </a:p>
        </p:txBody>
      </p:sp>
      <p:sp>
        <p:nvSpPr>
          <p:cNvPr id="5" name="Footer Placeholder 4">
            <a:extLst>
              <a:ext uri="{FF2B5EF4-FFF2-40B4-BE49-F238E27FC236}">
                <a16:creationId xmlns:a16="http://schemas.microsoft.com/office/drawing/2014/main" id="{84D32DB1-0C24-BC17-ED46-FBBBD6537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481F9-7A1E-F55E-C193-B6202BB681C1}"/>
              </a:ext>
            </a:extLst>
          </p:cNvPr>
          <p:cNvSpPr>
            <a:spLocks noGrp="1"/>
          </p:cNvSpPr>
          <p:nvPr>
            <p:ph type="sldNum" sz="quarter" idx="12"/>
          </p:nvPr>
        </p:nvSpPr>
        <p:spPr/>
        <p:txBody>
          <a:bodyPr/>
          <a:lstStyle/>
          <a:p>
            <a:fld id="{D5586E69-109B-4298-88AA-7E2ADCBD4CBE}" type="slidenum">
              <a:rPr lang="en-US" smtClean="0"/>
              <a:t>‹#›</a:t>
            </a:fld>
            <a:endParaRPr lang="en-US"/>
          </a:p>
        </p:txBody>
      </p:sp>
    </p:spTree>
    <p:extLst>
      <p:ext uri="{BB962C8B-B14F-4D97-AF65-F5344CB8AC3E}">
        <p14:creationId xmlns:p14="http://schemas.microsoft.com/office/powerpoint/2010/main" val="406162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0F00E5-274D-74DE-D9B4-98C5C926FA74}"/>
              </a:ext>
            </a:extLst>
          </p:cNvPr>
          <p:cNvSpPr/>
          <p:nvPr userDrawn="1"/>
        </p:nvSpPr>
        <p:spPr>
          <a:xfrm>
            <a:off x="0" y="0"/>
            <a:ext cx="12192000" cy="6858000"/>
          </a:xfrm>
          <a:prstGeom prst="rect">
            <a:avLst/>
          </a:prstGeom>
          <a:blipFill>
            <a:blip r:embed="rId2"/>
            <a:stretch>
              <a:fillRect l="-369" t="-8422" r="-257" b="-7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D645F7A-5BAB-A71A-08A1-C3291CB4BBCB}"/>
              </a:ext>
            </a:extLst>
          </p:cNvPr>
          <p:cNvSpPr>
            <a:spLocks noGrp="1"/>
          </p:cNvSpPr>
          <p:nvPr>
            <p:ph type="dt" sz="half" idx="10"/>
          </p:nvPr>
        </p:nvSpPr>
        <p:spPr/>
        <p:txBody>
          <a:bodyPr/>
          <a:lstStyle/>
          <a:p>
            <a:fld id="{AB574F22-9935-44B4-BE12-E04EEB6F5237}" type="datetime1">
              <a:rPr lang="en-US" smtClean="0"/>
              <a:t>7/11/2022</a:t>
            </a:fld>
            <a:endParaRPr lang="en-US"/>
          </a:p>
        </p:txBody>
      </p:sp>
      <p:sp>
        <p:nvSpPr>
          <p:cNvPr id="5" name="Footer Placeholder 4">
            <a:extLst>
              <a:ext uri="{FF2B5EF4-FFF2-40B4-BE49-F238E27FC236}">
                <a16:creationId xmlns:a16="http://schemas.microsoft.com/office/drawing/2014/main" id="{422BDCDD-A8DE-4ABC-F21E-2E3ABDAFB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85406-A02C-F6AD-25DB-A39D0ADFA823}"/>
              </a:ext>
            </a:extLst>
          </p:cNvPr>
          <p:cNvSpPr>
            <a:spLocks noGrp="1"/>
          </p:cNvSpPr>
          <p:nvPr>
            <p:ph type="sldNum" sz="quarter" idx="12"/>
          </p:nvPr>
        </p:nvSpPr>
        <p:spPr/>
        <p:txBody>
          <a:bodyPr/>
          <a:lstStyle/>
          <a:p>
            <a:fld id="{D5586E69-109B-4298-88AA-7E2ADCBD4CBE}" type="slidenum">
              <a:rPr lang="en-US" smtClean="0"/>
              <a:t>‹#›</a:t>
            </a:fld>
            <a:endParaRPr lang="en-US"/>
          </a:p>
        </p:txBody>
      </p:sp>
    </p:spTree>
    <p:extLst>
      <p:ext uri="{BB962C8B-B14F-4D97-AF65-F5344CB8AC3E}">
        <p14:creationId xmlns:p14="http://schemas.microsoft.com/office/powerpoint/2010/main" val="232181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2CBC-C630-656E-6898-9DB4FEE7BC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6DDDC1-7C34-D00C-FADE-556CC9AE09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2F365-6A97-474D-59F0-88CF077E2C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D1536A-EB13-57C6-1791-3266627A939A}"/>
              </a:ext>
            </a:extLst>
          </p:cNvPr>
          <p:cNvSpPr>
            <a:spLocks noGrp="1"/>
          </p:cNvSpPr>
          <p:nvPr>
            <p:ph type="dt" sz="half" idx="10"/>
          </p:nvPr>
        </p:nvSpPr>
        <p:spPr/>
        <p:txBody>
          <a:bodyPr/>
          <a:lstStyle/>
          <a:p>
            <a:fld id="{E152043F-EE76-4505-8B31-44280694F103}" type="datetime1">
              <a:rPr lang="en-US" smtClean="0"/>
              <a:t>7/11/2022</a:t>
            </a:fld>
            <a:endParaRPr lang="en-US"/>
          </a:p>
        </p:txBody>
      </p:sp>
      <p:sp>
        <p:nvSpPr>
          <p:cNvPr id="6" name="Footer Placeholder 5">
            <a:extLst>
              <a:ext uri="{FF2B5EF4-FFF2-40B4-BE49-F238E27FC236}">
                <a16:creationId xmlns:a16="http://schemas.microsoft.com/office/drawing/2014/main" id="{E9BF07AC-D1D1-65DF-1FA4-F437016C64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CD279-6EAA-6AE5-CC45-537C0F4398D1}"/>
              </a:ext>
            </a:extLst>
          </p:cNvPr>
          <p:cNvSpPr>
            <a:spLocks noGrp="1"/>
          </p:cNvSpPr>
          <p:nvPr>
            <p:ph type="sldNum" sz="quarter" idx="12"/>
          </p:nvPr>
        </p:nvSpPr>
        <p:spPr/>
        <p:txBody>
          <a:bodyPr/>
          <a:lstStyle/>
          <a:p>
            <a:fld id="{D5586E69-109B-4298-88AA-7E2ADCBD4CBE}" type="slidenum">
              <a:rPr lang="en-US" smtClean="0"/>
              <a:t>‹#›</a:t>
            </a:fld>
            <a:endParaRPr lang="en-US"/>
          </a:p>
        </p:txBody>
      </p:sp>
    </p:spTree>
    <p:extLst>
      <p:ext uri="{BB962C8B-B14F-4D97-AF65-F5344CB8AC3E}">
        <p14:creationId xmlns:p14="http://schemas.microsoft.com/office/powerpoint/2010/main" val="1550803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9360-1C0B-82F1-8B69-02360C3481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23B52D-9E55-A239-12E9-27B3234B94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9E0A71-835B-7219-67CD-7DEB1A0FD8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E005A-6282-FD6D-F308-5245AE9237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A75C16-68F0-02F6-E48B-6EA828A86D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A94DDD-8B87-48A3-D116-8361A168607F}"/>
              </a:ext>
            </a:extLst>
          </p:cNvPr>
          <p:cNvSpPr>
            <a:spLocks noGrp="1"/>
          </p:cNvSpPr>
          <p:nvPr>
            <p:ph type="dt" sz="half" idx="10"/>
          </p:nvPr>
        </p:nvSpPr>
        <p:spPr/>
        <p:txBody>
          <a:bodyPr/>
          <a:lstStyle/>
          <a:p>
            <a:fld id="{1EF9FE52-6CEF-484D-BD6D-1F52D4D0BAFF}" type="datetime1">
              <a:rPr lang="en-US" smtClean="0"/>
              <a:t>7/11/2022</a:t>
            </a:fld>
            <a:endParaRPr lang="en-US"/>
          </a:p>
        </p:txBody>
      </p:sp>
      <p:sp>
        <p:nvSpPr>
          <p:cNvPr id="8" name="Footer Placeholder 7">
            <a:extLst>
              <a:ext uri="{FF2B5EF4-FFF2-40B4-BE49-F238E27FC236}">
                <a16:creationId xmlns:a16="http://schemas.microsoft.com/office/drawing/2014/main" id="{59A8668D-5696-B59F-B5D7-BBC36EA510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B68EB4-9A5C-2391-21BC-3239C8E75CA3}"/>
              </a:ext>
            </a:extLst>
          </p:cNvPr>
          <p:cNvSpPr>
            <a:spLocks noGrp="1"/>
          </p:cNvSpPr>
          <p:nvPr>
            <p:ph type="sldNum" sz="quarter" idx="12"/>
          </p:nvPr>
        </p:nvSpPr>
        <p:spPr/>
        <p:txBody>
          <a:bodyPr/>
          <a:lstStyle/>
          <a:p>
            <a:fld id="{D5586E69-109B-4298-88AA-7E2ADCBD4CBE}" type="slidenum">
              <a:rPr lang="en-US" smtClean="0"/>
              <a:t>‹#›</a:t>
            </a:fld>
            <a:endParaRPr lang="en-US"/>
          </a:p>
        </p:txBody>
      </p:sp>
    </p:spTree>
    <p:extLst>
      <p:ext uri="{BB962C8B-B14F-4D97-AF65-F5344CB8AC3E}">
        <p14:creationId xmlns:p14="http://schemas.microsoft.com/office/powerpoint/2010/main" val="92906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6F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35A7ED-76E1-4131-B879-B2F8ABC967F0}"/>
              </a:ext>
            </a:extLst>
          </p:cNvPr>
          <p:cNvSpPr/>
          <p:nvPr userDrawn="1"/>
        </p:nvSpPr>
        <p:spPr>
          <a:xfrm>
            <a:off x="2039462" y="739942"/>
            <a:ext cx="8113077" cy="5378116"/>
          </a:xfrm>
          <a:prstGeom prst="rect">
            <a:avLst/>
          </a:prstGeom>
          <a:blipFill dpi="0" rotWithShape="1">
            <a:blip r:embed="rId2">
              <a:alphaModFix amt="5000"/>
            </a:blip>
            <a:srcRect/>
            <a:stretch>
              <a:fillRect l="1978" t="88" r="1978" b="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CC4513AE-E98F-130D-B0BB-48A92EEB35A8}"/>
              </a:ext>
            </a:extLst>
          </p:cNvPr>
          <p:cNvSpPr>
            <a:spLocks noGrp="1"/>
          </p:cNvSpPr>
          <p:nvPr>
            <p:ph type="pic" sz="quarter" idx="13"/>
          </p:nvPr>
        </p:nvSpPr>
        <p:spPr>
          <a:xfrm>
            <a:off x="601663" y="1600200"/>
            <a:ext cx="10960100" cy="4548188"/>
          </a:xfrm>
        </p:spPr>
        <p:txBody>
          <a:bodyPr/>
          <a:lstStyle/>
          <a:p>
            <a:endParaRPr lang="en-US"/>
          </a:p>
        </p:txBody>
      </p:sp>
      <p:sp>
        <p:nvSpPr>
          <p:cNvPr id="9" name="Rectangle 8">
            <a:extLst>
              <a:ext uri="{FF2B5EF4-FFF2-40B4-BE49-F238E27FC236}">
                <a16:creationId xmlns:a16="http://schemas.microsoft.com/office/drawing/2014/main" id="{6F653877-69EA-DAE9-4B15-C4846526600A}"/>
              </a:ext>
            </a:extLst>
          </p:cNvPr>
          <p:cNvSpPr/>
          <p:nvPr userDrawn="1"/>
        </p:nvSpPr>
        <p:spPr>
          <a:xfrm>
            <a:off x="5630226" y="6103956"/>
            <a:ext cx="931549" cy="617519"/>
          </a:xfrm>
          <a:prstGeom prst="rect">
            <a:avLst/>
          </a:prstGeom>
          <a:blipFill dpi="0" rotWithShape="1">
            <a:blip r:embed="rId2"/>
            <a:srcRect/>
            <a:stretch>
              <a:fillRect l="1978" t="88" r="1978" b="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1">
            <a:extLst>
              <a:ext uri="{FF2B5EF4-FFF2-40B4-BE49-F238E27FC236}">
                <a16:creationId xmlns:a16="http://schemas.microsoft.com/office/drawing/2014/main" id="{553CCB06-C11E-E12C-B230-7FE19B0A21B0}"/>
              </a:ext>
            </a:extLst>
          </p:cNvPr>
          <p:cNvSpPr>
            <a:spLocks noGrp="1"/>
          </p:cNvSpPr>
          <p:nvPr>
            <p:ph type="dt" sz="half" idx="10"/>
          </p:nvPr>
        </p:nvSpPr>
        <p:spPr>
          <a:xfrm>
            <a:off x="10659978" y="6356350"/>
            <a:ext cx="922421" cy="365125"/>
          </a:xfrm>
        </p:spPr>
        <p:txBody>
          <a:bodyPr/>
          <a:lstStyle>
            <a:lvl1pPr algn="r">
              <a:defRPr sz="1100">
                <a:solidFill>
                  <a:srgbClr val="073A01"/>
                </a:solidFill>
                <a:latin typeface="Open Sans" pitchFamily="2" charset="0"/>
                <a:ea typeface="Open Sans" pitchFamily="2" charset="0"/>
                <a:cs typeface="Open Sans" pitchFamily="2" charset="0"/>
              </a:defRPr>
            </a:lvl1pPr>
          </a:lstStyle>
          <a:p>
            <a:fld id="{740345CA-C7EE-4336-B3F5-8F0134DB01B6}" type="datetime1">
              <a:rPr lang="en-US" smtClean="0"/>
              <a:t>7/11/2022</a:t>
            </a:fld>
            <a:endParaRPr lang="en-US" dirty="0"/>
          </a:p>
        </p:txBody>
      </p:sp>
      <p:sp>
        <p:nvSpPr>
          <p:cNvPr id="11" name="Slide Number Placeholder 3">
            <a:extLst>
              <a:ext uri="{FF2B5EF4-FFF2-40B4-BE49-F238E27FC236}">
                <a16:creationId xmlns:a16="http://schemas.microsoft.com/office/drawing/2014/main" id="{28CBC9F2-668A-E2FA-B54C-CFB8CDF75ED4}"/>
              </a:ext>
            </a:extLst>
          </p:cNvPr>
          <p:cNvSpPr>
            <a:spLocks noGrp="1"/>
          </p:cNvSpPr>
          <p:nvPr>
            <p:ph type="sldNum" sz="quarter" idx="12"/>
          </p:nvPr>
        </p:nvSpPr>
        <p:spPr>
          <a:xfrm>
            <a:off x="609601" y="6356350"/>
            <a:ext cx="2759241" cy="365125"/>
          </a:xfrm>
        </p:spPr>
        <p:txBody>
          <a:bodyPr/>
          <a:lstStyle>
            <a:lvl1pPr algn="l">
              <a:defRPr sz="1100">
                <a:solidFill>
                  <a:srgbClr val="073A01"/>
                </a:solidFill>
                <a:latin typeface="Open Sans" pitchFamily="2" charset="0"/>
                <a:ea typeface="Open Sans" pitchFamily="2" charset="0"/>
                <a:cs typeface="Open Sans" pitchFamily="2" charset="0"/>
              </a:defRPr>
            </a:lvl1pPr>
          </a:lstStyle>
          <a:p>
            <a:r>
              <a:rPr lang="en-US" dirty="0"/>
              <a:t>Copyright All rights reserved 2022</a:t>
            </a:r>
          </a:p>
          <a:p>
            <a:r>
              <a:rPr lang="en-US" b="1" dirty="0"/>
              <a:t>MENDHAM MUSHROOMS</a:t>
            </a:r>
          </a:p>
        </p:txBody>
      </p:sp>
    </p:spTree>
    <p:extLst>
      <p:ext uri="{BB962C8B-B14F-4D97-AF65-F5344CB8AC3E}">
        <p14:creationId xmlns:p14="http://schemas.microsoft.com/office/powerpoint/2010/main" val="259077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8F6F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190F98-E7DC-78DE-16C7-0D61F2770059}"/>
              </a:ext>
            </a:extLst>
          </p:cNvPr>
          <p:cNvSpPr/>
          <p:nvPr userDrawn="1"/>
        </p:nvSpPr>
        <p:spPr>
          <a:xfrm>
            <a:off x="5630226" y="6103956"/>
            <a:ext cx="931549" cy="617519"/>
          </a:xfrm>
          <a:prstGeom prst="rect">
            <a:avLst/>
          </a:prstGeom>
          <a:blipFill dpi="0" rotWithShape="1">
            <a:blip r:embed="rId2"/>
            <a:srcRect/>
            <a:stretch>
              <a:fillRect l="1978" t="88" r="1978" b="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C5FB3A5-B159-151D-06C3-A0F9E0E72CE7}"/>
              </a:ext>
            </a:extLst>
          </p:cNvPr>
          <p:cNvSpPr>
            <a:spLocks noGrp="1"/>
          </p:cNvSpPr>
          <p:nvPr>
            <p:ph type="dt" sz="half" idx="10"/>
          </p:nvPr>
        </p:nvSpPr>
        <p:spPr>
          <a:xfrm>
            <a:off x="10659978" y="6356350"/>
            <a:ext cx="922421" cy="365125"/>
          </a:xfrm>
        </p:spPr>
        <p:txBody>
          <a:bodyPr/>
          <a:lstStyle>
            <a:lvl1pPr algn="r">
              <a:defRPr sz="1100">
                <a:solidFill>
                  <a:srgbClr val="073A01"/>
                </a:solidFill>
                <a:latin typeface="Open Sans" pitchFamily="2" charset="0"/>
                <a:ea typeface="Open Sans" pitchFamily="2" charset="0"/>
                <a:cs typeface="Open Sans" pitchFamily="2" charset="0"/>
              </a:defRPr>
            </a:lvl1pPr>
          </a:lstStyle>
          <a:p>
            <a:fld id="{1C3B120F-3AD9-4D80-A77D-BE27F3FE6DFE}" type="datetime1">
              <a:rPr lang="en-US" smtClean="0"/>
              <a:t>7/11/2022</a:t>
            </a:fld>
            <a:endParaRPr lang="en-US" dirty="0"/>
          </a:p>
        </p:txBody>
      </p:sp>
      <p:sp>
        <p:nvSpPr>
          <p:cNvPr id="4" name="Slide Number Placeholder 3">
            <a:extLst>
              <a:ext uri="{FF2B5EF4-FFF2-40B4-BE49-F238E27FC236}">
                <a16:creationId xmlns:a16="http://schemas.microsoft.com/office/drawing/2014/main" id="{38350887-CC8D-0DFD-9600-F6EC9A386670}"/>
              </a:ext>
            </a:extLst>
          </p:cNvPr>
          <p:cNvSpPr>
            <a:spLocks noGrp="1"/>
          </p:cNvSpPr>
          <p:nvPr>
            <p:ph type="sldNum" sz="quarter" idx="12"/>
          </p:nvPr>
        </p:nvSpPr>
        <p:spPr>
          <a:xfrm>
            <a:off x="609601" y="6356350"/>
            <a:ext cx="2759241" cy="365125"/>
          </a:xfrm>
        </p:spPr>
        <p:txBody>
          <a:bodyPr/>
          <a:lstStyle>
            <a:lvl1pPr algn="l">
              <a:defRPr sz="1100">
                <a:solidFill>
                  <a:srgbClr val="073A01"/>
                </a:solidFill>
                <a:latin typeface="Open Sans" pitchFamily="2" charset="0"/>
                <a:ea typeface="Open Sans" pitchFamily="2" charset="0"/>
                <a:cs typeface="Open Sans" pitchFamily="2" charset="0"/>
              </a:defRPr>
            </a:lvl1pPr>
          </a:lstStyle>
          <a:p>
            <a:r>
              <a:rPr lang="en-US" dirty="0"/>
              <a:t>Copyright All rights reserved 2022</a:t>
            </a:r>
          </a:p>
          <a:p>
            <a:r>
              <a:rPr lang="en-US" b="1" dirty="0"/>
              <a:t>MENDHAM MUSHROOMS</a:t>
            </a:r>
          </a:p>
        </p:txBody>
      </p:sp>
    </p:spTree>
    <p:extLst>
      <p:ext uri="{BB962C8B-B14F-4D97-AF65-F5344CB8AC3E}">
        <p14:creationId xmlns:p14="http://schemas.microsoft.com/office/powerpoint/2010/main" val="362388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8F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7E9F-62F7-0DCC-2D14-74F8784E49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573C4-DBFB-2301-7143-2D450B69FD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CEB59E-A823-2AB6-8DDB-0123C3AB8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A30573-C10F-48C1-9000-3CE2168D667C}"/>
              </a:ext>
            </a:extLst>
          </p:cNvPr>
          <p:cNvSpPr>
            <a:spLocks noGrp="1"/>
          </p:cNvSpPr>
          <p:nvPr>
            <p:ph type="dt" sz="half" idx="10"/>
          </p:nvPr>
        </p:nvSpPr>
        <p:spPr/>
        <p:txBody>
          <a:bodyPr/>
          <a:lstStyle/>
          <a:p>
            <a:fld id="{A34D9390-975B-4AE9-9775-9D78E041B229}" type="datetime1">
              <a:rPr lang="en-US" smtClean="0"/>
              <a:t>7/11/2022</a:t>
            </a:fld>
            <a:endParaRPr lang="en-US"/>
          </a:p>
        </p:txBody>
      </p:sp>
      <p:sp>
        <p:nvSpPr>
          <p:cNvPr id="6" name="Footer Placeholder 5">
            <a:extLst>
              <a:ext uri="{FF2B5EF4-FFF2-40B4-BE49-F238E27FC236}">
                <a16:creationId xmlns:a16="http://schemas.microsoft.com/office/drawing/2014/main" id="{6147197C-B8FE-B067-E45E-782F20DB2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A4B6F9-F11C-2BE1-D3AB-7C90299062D8}"/>
              </a:ext>
            </a:extLst>
          </p:cNvPr>
          <p:cNvSpPr>
            <a:spLocks noGrp="1"/>
          </p:cNvSpPr>
          <p:nvPr>
            <p:ph type="sldNum" sz="quarter" idx="12"/>
          </p:nvPr>
        </p:nvSpPr>
        <p:spPr/>
        <p:txBody>
          <a:bodyPr/>
          <a:lstStyle/>
          <a:p>
            <a:fld id="{D5586E69-109B-4298-88AA-7E2ADCBD4CBE}" type="slidenum">
              <a:rPr lang="en-US" smtClean="0"/>
              <a:t>‹#›</a:t>
            </a:fld>
            <a:endParaRPr lang="en-US"/>
          </a:p>
        </p:txBody>
      </p:sp>
    </p:spTree>
    <p:extLst>
      <p:ext uri="{BB962C8B-B14F-4D97-AF65-F5344CB8AC3E}">
        <p14:creationId xmlns:p14="http://schemas.microsoft.com/office/powerpoint/2010/main" val="1120512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AEAAA-C805-037F-13D3-0862175310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49088-D6E9-D942-ED23-E838FEF479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6DE351-4AD6-5520-79C9-B3605DD79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62429F-C31D-B657-CB51-5415CF64A38B}"/>
              </a:ext>
            </a:extLst>
          </p:cNvPr>
          <p:cNvSpPr>
            <a:spLocks noGrp="1"/>
          </p:cNvSpPr>
          <p:nvPr>
            <p:ph type="dt" sz="half" idx="10"/>
          </p:nvPr>
        </p:nvSpPr>
        <p:spPr/>
        <p:txBody>
          <a:bodyPr/>
          <a:lstStyle/>
          <a:p>
            <a:fld id="{C99983A5-5549-49B0-8BD7-A36CDED70B8A}" type="datetime1">
              <a:rPr lang="en-US" smtClean="0"/>
              <a:t>7/11/2022</a:t>
            </a:fld>
            <a:endParaRPr lang="en-US"/>
          </a:p>
        </p:txBody>
      </p:sp>
      <p:sp>
        <p:nvSpPr>
          <p:cNvPr id="6" name="Footer Placeholder 5">
            <a:extLst>
              <a:ext uri="{FF2B5EF4-FFF2-40B4-BE49-F238E27FC236}">
                <a16:creationId xmlns:a16="http://schemas.microsoft.com/office/drawing/2014/main" id="{84EE5C09-CA08-697D-5ABF-1781F07F6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6BFAF1-838C-A718-2BFA-368A6915F8F5}"/>
              </a:ext>
            </a:extLst>
          </p:cNvPr>
          <p:cNvSpPr>
            <a:spLocks noGrp="1"/>
          </p:cNvSpPr>
          <p:nvPr>
            <p:ph type="sldNum" sz="quarter" idx="12"/>
          </p:nvPr>
        </p:nvSpPr>
        <p:spPr/>
        <p:txBody>
          <a:bodyPr/>
          <a:lstStyle/>
          <a:p>
            <a:fld id="{D5586E69-109B-4298-88AA-7E2ADCBD4CBE}" type="slidenum">
              <a:rPr lang="en-US" smtClean="0"/>
              <a:t>‹#›</a:t>
            </a:fld>
            <a:endParaRPr lang="en-US"/>
          </a:p>
        </p:txBody>
      </p:sp>
    </p:spTree>
    <p:extLst>
      <p:ext uri="{BB962C8B-B14F-4D97-AF65-F5344CB8AC3E}">
        <p14:creationId xmlns:p14="http://schemas.microsoft.com/office/powerpoint/2010/main" val="2744798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1070-8620-5BF1-65E5-8625BEE0BF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A5755A-536E-9470-6F58-5365EC5C9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9B6AF-518C-AAE0-51EF-E1240980E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ECF9E-EACC-468B-969D-8A76A2316ABF}" type="datetime1">
              <a:rPr lang="en-US" smtClean="0"/>
              <a:t>7/11/2022</a:t>
            </a:fld>
            <a:endParaRPr lang="en-US"/>
          </a:p>
        </p:txBody>
      </p:sp>
      <p:sp>
        <p:nvSpPr>
          <p:cNvPr id="5" name="Footer Placeholder 4">
            <a:extLst>
              <a:ext uri="{FF2B5EF4-FFF2-40B4-BE49-F238E27FC236}">
                <a16:creationId xmlns:a16="http://schemas.microsoft.com/office/drawing/2014/main" id="{D81CB266-8D51-E0FD-AB31-3AD60CC89D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A6A72-2424-CF5B-522C-6B6BAA279B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86E69-109B-4298-88AA-7E2ADCBD4CBE}" type="slidenum">
              <a:rPr lang="en-US" smtClean="0"/>
              <a:t>‹#›</a:t>
            </a:fld>
            <a:endParaRPr lang="en-US"/>
          </a:p>
        </p:txBody>
      </p:sp>
    </p:spTree>
    <p:extLst>
      <p:ext uri="{BB962C8B-B14F-4D97-AF65-F5344CB8AC3E}">
        <p14:creationId xmlns:p14="http://schemas.microsoft.com/office/powerpoint/2010/main" val="2943281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67E47918-E9CD-A5DC-EBDC-447E3F7CEE9B}"/>
              </a:ext>
            </a:extLst>
          </p:cNvPr>
          <p:cNvSpPr/>
          <p:nvPr/>
        </p:nvSpPr>
        <p:spPr>
          <a:xfrm>
            <a:off x="3196695" y="681934"/>
            <a:ext cx="5731927" cy="4612877"/>
          </a:xfrm>
          <a:custGeom>
            <a:avLst/>
            <a:gdLst>
              <a:gd name="connsiteX0" fmla="*/ 2471013 w 4942026"/>
              <a:gd name="connsiteY0" fmla="*/ 0 h 3977189"/>
              <a:gd name="connsiteX1" fmla="*/ 4942026 w 4942026"/>
              <a:gd name="connsiteY1" fmla="*/ 2471013 h 3977189"/>
              <a:gd name="connsiteX2" fmla="*/ 4520016 w 4942026"/>
              <a:gd name="connsiteY2" fmla="*/ 3852580 h 3977189"/>
              <a:gd name="connsiteX3" fmla="*/ 4426836 w 4942026"/>
              <a:gd name="connsiteY3" fmla="*/ 3977189 h 3977189"/>
              <a:gd name="connsiteX4" fmla="*/ 4220024 w 4942026"/>
              <a:gd name="connsiteY4" fmla="*/ 3921442 h 3977189"/>
              <a:gd name="connsiteX5" fmla="*/ 2471012 w 4942026"/>
              <a:gd name="connsiteY5" fmla="*/ 3728862 h 3977189"/>
              <a:gd name="connsiteX6" fmla="*/ 722000 w 4942026"/>
              <a:gd name="connsiteY6" fmla="*/ 3921442 h 3977189"/>
              <a:gd name="connsiteX7" fmla="*/ 515190 w 4942026"/>
              <a:gd name="connsiteY7" fmla="*/ 3977189 h 3977189"/>
              <a:gd name="connsiteX8" fmla="*/ 422010 w 4942026"/>
              <a:gd name="connsiteY8" fmla="*/ 3852580 h 3977189"/>
              <a:gd name="connsiteX9" fmla="*/ 0 w 4942026"/>
              <a:gd name="connsiteY9" fmla="*/ 2471013 h 3977189"/>
              <a:gd name="connsiteX10" fmla="*/ 2471013 w 4942026"/>
              <a:gd name="connsiteY10" fmla="*/ 0 h 39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2026" h="3977189">
                <a:moveTo>
                  <a:pt x="2471013" y="0"/>
                </a:moveTo>
                <a:cubicBezTo>
                  <a:pt x="3835716" y="0"/>
                  <a:pt x="4942026" y="1106310"/>
                  <a:pt x="4942026" y="2471013"/>
                </a:cubicBezTo>
                <a:cubicBezTo>
                  <a:pt x="4942026" y="2982776"/>
                  <a:pt x="4786451" y="3458204"/>
                  <a:pt x="4520016" y="3852580"/>
                </a:cubicBezTo>
                <a:lnTo>
                  <a:pt x="4426836" y="3977189"/>
                </a:lnTo>
                <a:lnTo>
                  <a:pt x="4220024" y="3921442"/>
                </a:lnTo>
                <a:cubicBezTo>
                  <a:pt x="3720759" y="3799857"/>
                  <a:pt x="3118886" y="3728862"/>
                  <a:pt x="2471012" y="3728862"/>
                </a:cubicBezTo>
                <a:cubicBezTo>
                  <a:pt x="1823139" y="3728862"/>
                  <a:pt x="1221266" y="3799857"/>
                  <a:pt x="722000" y="3921442"/>
                </a:cubicBezTo>
                <a:lnTo>
                  <a:pt x="515190" y="3977189"/>
                </a:lnTo>
                <a:lnTo>
                  <a:pt x="422010" y="3852580"/>
                </a:lnTo>
                <a:cubicBezTo>
                  <a:pt x="155575" y="3458204"/>
                  <a:pt x="0" y="2982776"/>
                  <a:pt x="0" y="2471013"/>
                </a:cubicBezTo>
                <a:cubicBezTo>
                  <a:pt x="0" y="1106310"/>
                  <a:pt x="1106310" y="0"/>
                  <a:pt x="2471013"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4" name="Freeform: Shape 13">
            <a:extLst>
              <a:ext uri="{FF2B5EF4-FFF2-40B4-BE49-F238E27FC236}">
                <a16:creationId xmlns:a16="http://schemas.microsoft.com/office/drawing/2014/main" id="{996EB5DF-6353-172C-8F92-FB73345CFC4A}"/>
              </a:ext>
            </a:extLst>
          </p:cNvPr>
          <p:cNvSpPr/>
          <p:nvPr/>
        </p:nvSpPr>
        <p:spPr>
          <a:xfrm>
            <a:off x="3381861" y="861123"/>
            <a:ext cx="5361595" cy="4254498"/>
          </a:xfrm>
          <a:custGeom>
            <a:avLst/>
            <a:gdLst>
              <a:gd name="connsiteX0" fmla="*/ 2311364 w 4622728"/>
              <a:gd name="connsiteY0" fmla="*/ 0 h 3668197"/>
              <a:gd name="connsiteX1" fmla="*/ 4622728 w 4622728"/>
              <a:gd name="connsiteY1" fmla="*/ 2311364 h 3668197"/>
              <a:gd name="connsiteX2" fmla="*/ 4227983 w 4622728"/>
              <a:gd name="connsiteY2" fmla="*/ 3603670 h 3668197"/>
              <a:gd name="connsiteX3" fmla="*/ 4179731 w 4622728"/>
              <a:gd name="connsiteY3" fmla="*/ 3668197 h 3668197"/>
              <a:gd name="connsiteX4" fmla="*/ 4060376 w 4622728"/>
              <a:gd name="connsiteY4" fmla="*/ 3636024 h 3668197"/>
              <a:gd name="connsiteX5" fmla="*/ 2311364 w 4622728"/>
              <a:gd name="connsiteY5" fmla="*/ 3443444 h 3668197"/>
              <a:gd name="connsiteX6" fmla="*/ 562352 w 4622728"/>
              <a:gd name="connsiteY6" fmla="*/ 3636024 h 3668197"/>
              <a:gd name="connsiteX7" fmla="*/ 442997 w 4622728"/>
              <a:gd name="connsiteY7" fmla="*/ 3668197 h 3668197"/>
              <a:gd name="connsiteX8" fmla="*/ 394745 w 4622728"/>
              <a:gd name="connsiteY8" fmla="*/ 3603670 h 3668197"/>
              <a:gd name="connsiteX9" fmla="*/ 0 w 4622728"/>
              <a:gd name="connsiteY9" fmla="*/ 2311364 h 3668197"/>
              <a:gd name="connsiteX10" fmla="*/ 2311364 w 4622728"/>
              <a:gd name="connsiteY10" fmla="*/ 0 h 366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2728" h="3668197">
                <a:moveTo>
                  <a:pt x="2311364" y="0"/>
                </a:moveTo>
                <a:cubicBezTo>
                  <a:pt x="3587895" y="0"/>
                  <a:pt x="4622728" y="1034833"/>
                  <a:pt x="4622728" y="2311364"/>
                </a:cubicBezTo>
                <a:cubicBezTo>
                  <a:pt x="4622728" y="2790063"/>
                  <a:pt x="4477205" y="3234773"/>
                  <a:pt x="4227983" y="3603670"/>
                </a:cubicBezTo>
                <a:lnTo>
                  <a:pt x="4179731" y="3668197"/>
                </a:lnTo>
                <a:lnTo>
                  <a:pt x="4060376" y="3636024"/>
                </a:lnTo>
                <a:cubicBezTo>
                  <a:pt x="3561111" y="3514439"/>
                  <a:pt x="2959238" y="3443444"/>
                  <a:pt x="2311364" y="3443444"/>
                </a:cubicBezTo>
                <a:cubicBezTo>
                  <a:pt x="1663491" y="3443444"/>
                  <a:pt x="1061618" y="3514439"/>
                  <a:pt x="562352" y="3636024"/>
                </a:cubicBezTo>
                <a:lnTo>
                  <a:pt x="442997" y="3668197"/>
                </a:lnTo>
                <a:lnTo>
                  <a:pt x="394745" y="3603670"/>
                </a:lnTo>
                <a:cubicBezTo>
                  <a:pt x="145524" y="3234773"/>
                  <a:pt x="0" y="2790063"/>
                  <a:pt x="0" y="2311364"/>
                </a:cubicBezTo>
                <a:cubicBezTo>
                  <a:pt x="0" y="1034833"/>
                  <a:pt x="1034833" y="0"/>
                  <a:pt x="2311364" y="0"/>
                </a:cubicBezTo>
                <a:close/>
              </a:path>
            </a:pathLst>
          </a:cu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pic>
        <p:nvPicPr>
          <p:cNvPr id="9" name="Picture 8">
            <a:extLst>
              <a:ext uri="{FF2B5EF4-FFF2-40B4-BE49-F238E27FC236}">
                <a16:creationId xmlns:a16="http://schemas.microsoft.com/office/drawing/2014/main" id="{7662C964-36C6-DCE5-4BF0-BC0C74CCC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7648" y="1349828"/>
            <a:ext cx="4996703" cy="3494657"/>
          </a:xfrm>
          <a:prstGeom prst="rect">
            <a:avLst/>
          </a:prstGeom>
        </p:spPr>
      </p:pic>
    </p:spTree>
    <p:extLst>
      <p:ext uri="{BB962C8B-B14F-4D97-AF65-F5344CB8AC3E}">
        <p14:creationId xmlns:p14="http://schemas.microsoft.com/office/powerpoint/2010/main" val="1496464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521B7-26F1-952C-85E4-B5564AE3F6E0}"/>
              </a:ext>
            </a:extLst>
          </p:cNvPr>
          <p:cNvPicPr>
            <a:picLocks noChangeAspect="1"/>
          </p:cNvPicPr>
          <p:nvPr/>
        </p:nvPicPr>
        <p:blipFill rotWithShape="1">
          <a:blip r:embed="rId3">
            <a:extLst>
              <a:ext uri="{28A0092B-C50C-407E-A947-70E740481C1C}">
                <a14:useLocalDpi xmlns:a14="http://schemas.microsoft.com/office/drawing/2010/main" val="0"/>
              </a:ext>
            </a:extLst>
          </a:blip>
          <a:srcRect l="9333" t="18116" r="9097" b="15003"/>
          <a:stretch/>
        </p:blipFill>
        <p:spPr>
          <a:xfrm>
            <a:off x="0" y="1"/>
            <a:ext cx="12191999" cy="6858000"/>
          </a:xfrm>
          <a:prstGeom prst="rect">
            <a:avLst/>
          </a:prstGeom>
        </p:spPr>
      </p:pic>
      <p:sp>
        <p:nvSpPr>
          <p:cNvPr id="36" name="Rectangle: Rounded Corners 35">
            <a:extLst>
              <a:ext uri="{FF2B5EF4-FFF2-40B4-BE49-F238E27FC236}">
                <a16:creationId xmlns:a16="http://schemas.microsoft.com/office/drawing/2014/main" id="{245B4A1C-7A1E-DC98-B20B-338AC9543E92}"/>
              </a:ext>
            </a:extLst>
          </p:cNvPr>
          <p:cNvSpPr/>
          <p:nvPr/>
        </p:nvSpPr>
        <p:spPr>
          <a:xfrm>
            <a:off x="8654136" y="3833586"/>
            <a:ext cx="1677161" cy="321189"/>
          </a:xfrm>
          <a:prstGeom prst="roundRect">
            <a:avLst>
              <a:gd name="adj" fmla="val 11060"/>
            </a:avLst>
          </a:prstGeom>
          <a:solidFill>
            <a:srgbClr val="0375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Date Placeholder 6">
            <a:extLst>
              <a:ext uri="{FF2B5EF4-FFF2-40B4-BE49-F238E27FC236}">
                <a16:creationId xmlns:a16="http://schemas.microsoft.com/office/drawing/2014/main" id="{37538D5E-2B64-7FFF-3309-D7441E749346}"/>
              </a:ext>
            </a:extLst>
          </p:cNvPr>
          <p:cNvSpPr>
            <a:spLocks noGrp="1"/>
          </p:cNvSpPr>
          <p:nvPr>
            <p:ph type="dt" sz="half" idx="10"/>
          </p:nvPr>
        </p:nvSpPr>
        <p:spPr/>
        <p:txBody>
          <a:bodyPr/>
          <a:lstStyle/>
          <a:p>
            <a:fld id="{7FA341E7-D10E-4BCA-82D7-EE31627A54D8}" type="datetime1">
              <a:rPr lang="en-US" smtClean="0"/>
              <a:t>7/11/2022</a:t>
            </a:fld>
            <a:endParaRPr lang="en-US" dirty="0"/>
          </a:p>
        </p:txBody>
      </p:sp>
      <p:sp>
        <p:nvSpPr>
          <p:cNvPr id="8" name="Slide Number Placeholder 7">
            <a:extLst>
              <a:ext uri="{FF2B5EF4-FFF2-40B4-BE49-F238E27FC236}">
                <a16:creationId xmlns:a16="http://schemas.microsoft.com/office/drawing/2014/main" id="{12A7A89D-75E4-76AD-0824-CEFB42E94848}"/>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
        <p:nvSpPr>
          <p:cNvPr id="17" name="Rectangle 16">
            <a:extLst>
              <a:ext uri="{FF2B5EF4-FFF2-40B4-BE49-F238E27FC236}">
                <a16:creationId xmlns:a16="http://schemas.microsoft.com/office/drawing/2014/main" id="{24F2330E-8E55-EDCC-1BF4-F54A8069B100}"/>
              </a:ext>
            </a:extLst>
          </p:cNvPr>
          <p:cNvSpPr/>
          <p:nvPr/>
        </p:nvSpPr>
        <p:spPr>
          <a:xfrm>
            <a:off x="5630226" y="6103956"/>
            <a:ext cx="931549" cy="617519"/>
          </a:xfrm>
          <a:prstGeom prst="rect">
            <a:avLst/>
          </a:prstGeom>
          <a:blipFill dpi="0" rotWithShape="1">
            <a:blip r:embed="rId4"/>
            <a:srcRect/>
            <a:stretch>
              <a:fillRect l="1978" t="88" r="1978" b="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6A0C4FE-950C-6CC8-F951-59AA7C20E133}"/>
              </a:ext>
            </a:extLst>
          </p:cNvPr>
          <p:cNvCxnSpPr>
            <a:cxnSpLocks/>
          </p:cNvCxnSpPr>
          <p:nvPr/>
        </p:nvCxnSpPr>
        <p:spPr>
          <a:xfrm flipH="1">
            <a:off x="7925721" y="3630206"/>
            <a:ext cx="55526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363AEE3-20A1-E919-FC19-2A107AFBF68B}"/>
              </a:ext>
            </a:extLst>
          </p:cNvPr>
          <p:cNvCxnSpPr>
            <a:cxnSpLocks/>
          </p:cNvCxnSpPr>
          <p:nvPr/>
        </p:nvCxnSpPr>
        <p:spPr>
          <a:xfrm>
            <a:off x="8019647" y="3731896"/>
            <a:ext cx="46134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58BEC56-5B8F-5EFA-0FCC-505422EEB03E}"/>
              </a:ext>
            </a:extLst>
          </p:cNvPr>
          <p:cNvSpPr txBox="1"/>
          <p:nvPr/>
        </p:nvSpPr>
        <p:spPr>
          <a:xfrm>
            <a:off x="8654136" y="3846948"/>
            <a:ext cx="1521476" cy="325025"/>
          </a:xfrm>
          <a:prstGeom prst="rect">
            <a:avLst/>
          </a:prstGeom>
          <a:noFill/>
        </p:spPr>
        <p:txBody>
          <a:bodyPr wrap="square" rtlCol="0">
            <a:spAutoFit/>
          </a:bodyPr>
          <a:lstStyle/>
          <a:p>
            <a:pPr>
              <a:lnSpc>
                <a:spcPct val="70000"/>
              </a:lnSpc>
            </a:pPr>
            <a:r>
              <a:rPr lang="en-US" sz="1050" dirty="0">
                <a:solidFill>
                  <a:schemeClr val="accent5">
                    <a:lumMod val="40000"/>
                    <a:lumOff val="60000"/>
                  </a:schemeClr>
                </a:solidFill>
                <a:latin typeface="Open Sans SemiBold" pitchFamily="2" charset="0"/>
                <a:ea typeface="Open Sans SemiBold" pitchFamily="2" charset="0"/>
                <a:cs typeface="Open Sans SemiBold" pitchFamily="2" charset="0"/>
              </a:rPr>
              <a:t>Water and Mineral Nutrients</a:t>
            </a:r>
          </a:p>
        </p:txBody>
      </p:sp>
      <p:sp>
        <p:nvSpPr>
          <p:cNvPr id="35" name="Rectangle: Rounded Corners 34">
            <a:extLst>
              <a:ext uri="{FF2B5EF4-FFF2-40B4-BE49-F238E27FC236}">
                <a16:creationId xmlns:a16="http://schemas.microsoft.com/office/drawing/2014/main" id="{4E60F3E8-DEC5-2A36-762A-09201AB1676F}"/>
              </a:ext>
            </a:extLst>
          </p:cNvPr>
          <p:cNvSpPr/>
          <p:nvPr/>
        </p:nvSpPr>
        <p:spPr>
          <a:xfrm>
            <a:off x="6803829" y="3229447"/>
            <a:ext cx="1677161" cy="321189"/>
          </a:xfrm>
          <a:prstGeom prst="roundRect">
            <a:avLst>
              <a:gd name="adj" fmla="val 11060"/>
            </a:avLst>
          </a:prstGeom>
          <a:solidFill>
            <a:srgbClr val="0375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DAF4393-2DF7-1E9A-129E-DEE40F59A3F8}"/>
              </a:ext>
            </a:extLst>
          </p:cNvPr>
          <p:cNvSpPr txBox="1"/>
          <p:nvPr/>
        </p:nvSpPr>
        <p:spPr>
          <a:xfrm>
            <a:off x="6668877" y="3204348"/>
            <a:ext cx="1851856" cy="253916"/>
          </a:xfrm>
          <a:prstGeom prst="rect">
            <a:avLst/>
          </a:prstGeom>
          <a:noFill/>
        </p:spPr>
        <p:txBody>
          <a:bodyPr wrap="square" rtlCol="0">
            <a:spAutoFit/>
          </a:bodyPr>
          <a:lstStyle/>
          <a:p>
            <a:pPr algn="r"/>
            <a:r>
              <a:rPr lang="en-US" sz="1050" dirty="0">
                <a:solidFill>
                  <a:srgbClr val="FFFF00"/>
                </a:solidFill>
                <a:latin typeface="Open Sans SemiBold" pitchFamily="2" charset="0"/>
                <a:ea typeface="Open Sans SemiBold" pitchFamily="2" charset="0"/>
                <a:cs typeface="Open Sans SemiBold" pitchFamily="2" charset="0"/>
              </a:rPr>
              <a:t>Photosynthesis Products</a:t>
            </a:r>
          </a:p>
        </p:txBody>
      </p:sp>
      <p:sp>
        <p:nvSpPr>
          <p:cNvPr id="30" name="TextBox 29">
            <a:extLst>
              <a:ext uri="{FF2B5EF4-FFF2-40B4-BE49-F238E27FC236}">
                <a16:creationId xmlns:a16="http://schemas.microsoft.com/office/drawing/2014/main" id="{C9E03044-5930-2790-FA60-CF956C1BD0EA}"/>
              </a:ext>
            </a:extLst>
          </p:cNvPr>
          <p:cNvSpPr txBox="1"/>
          <p:nvPr/>
        </p:nvSpPr>
        <p:spPr>
          <a:xfrm>
            <a:off x="7227866" y="3313555"/>
            <a:ext cx="1292867" cy="253916"/>
          </a:xfrm>
          <a:prstGeom prst="rect">
            <a:avLst/>
          </a:prstGeom>
          <a:noFill/>
        </p:spPr>
        <p:txBody>
          <a:bodyPr wrap="square" rtlCol="0">
            <a:spAutoFit/>
          </a:bodyPr>
          <a:lstStyle/>
          <a:p>
            <a:pPr algn="r"/>
            <a:r>
              <a:rPr lang="en-US" sz="1050" dirty="0">
                <a:solidFill>
                  <a:srgbClr val="FFFF00"/>
                </a:solidFill>
                <a:latin typeface="Open Sans SemiBold" pitchFamily="2" charset="0"/>
                <a:ea typeface="Open Sans SemiBold" pitchFamily="2" charset="0"/>
                <a:cs typeface="Open Sans SemiBold" pitchFamily="2" charset="0"/>
              </a:rPr>
              <a:t>(Carbohydrates)</a:t>
            </a:r>
          </a:p>
        </p:txBody>
      </p:sp>
      <p:sp>
        <p:nvSpPr>
          <p:cNvPr id="37" name="Rectangle: Rounded Corners 36">
            <a:extLst>
              <a:ext uri="{FF2B5EF4-FFF2-40B4-BE49-F238E27FC236}">
                <a16:creationId xmlns:a16="http://schemas.microsoft.com/office/drawing/2014/main" id="{B2649782-A9E0-CD0F-D7B1-71EF38511167}"/>
              </a:ext>
            </a:extLst>
          </p:cNvPr>
          <p:cNvSpPr/>
          <p:nvPr/>
        </p:nvSpPr>
        <p:spPr>
          <a:xfrm>
            <a:off x="1154426" y="704022"/>
            <a:ext cx="1267012" cy="842682"/>
          </a:xfrm>
          <a:prstGeom prst="roundRect">
            <a:avLst/>
          </a:prstGeom>
          <a:solidFill>
            <a:srgbClr val="037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Open Sans SemiBold" pitchFamily="2" charset="0"/>
                <a:ea typeface="Open Sans SemiBold" pitchFamily="2" charset="0"/>
                <a:cs typeface="Open Sans SemiBold" pitchFamily="2" charset="0"/>
              </a:rPr>
              <a:t>Extreme Temperature Resistance</a:t>
            </a:r>
          </a:p>
        </p:txBody>
      </p:sp>
      <p:sp>
        <p:nvSpPr>
          <p:cNvPr id="38" name="Rectangle: Rounded Corners 37">
            <a:extLst>
              <a:ext uri="{FF2B5EF4-FFF2-40B4-BE49-F238E27FC236}">
                <a16:creationId xmlns:a16="http://schemas.microsoft.com/office/drawing/2014/main" id="{09F35AE5-DC1E-15E2-90B0-0AC0AEB2CBFE}"/>
              </a:ext>
            </a:extLst>
          </p:cNvPr>
          <p:cNvSpPr/>
          <p:nvPr/>
        </p:nvSpPr>
        <p:spPr>
          <a:xfrm>
            <a:off x="1154426" y="1629780"/>
            <a:ext cx="1267012" cy="842682"/>
          </a:xfrm>
          <a:prstGeom prst="roundRect">
            <a:avLst/>
          </a:prstGeom>
          <a:solidFill>
            <a:srgbClr val="037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Open Sans SemiBold" pitchFamily="2" charset="0"/>
                <a:ea typeface="Open Sans SemiBold" pitchFamily="2" charset="0"/>
                <a:cs typeface="Open Sans SemiBold" pitchFamily="2" charset="0"/>
              </a:rPr>
              <a:t>Disease and Insect Resistance</a:t>
            </a:r>
          </a:p>
        </p:txBody>
      </p:sp>
      <p:sp>
        <p:nvSpPr>
          <p:cNvPr id="39" name="Rectangle: Rounded Corners 38">
            <a:extLst>
              <a:ext uri="{FF2B5EF4-FFF2-40B4-BE49-F238E27FC236}">
                <a16:creationId xmlns:a16="http://schemas.microsoft.com/office/drawing/2014/main" id="{0BDBCA18-57DE-B96F-E444-900FCFCC5DCC}"/>
              </a:ext>
            </a:extLst>
          </p:cNvPr>
          <p:cNvSpPr/>
          <p:nvPr/>
        </p:nvSpPr>
        <p:spPr>
          <a:xfrm>
            <a:off x="1154426" y="2555538"/>
            <a:ext cx="1267012" cy="842682"/>
          </a:xfrm>
          <a:prstGeom prst="roundRect">
            <a:avLst/>
          </a:prstGeom>
          <a:solidFill>
            <a:srgbClr val="037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Open Sans SemiBold" pitchFamily="2" charset="0"/>
                <a:ea typeface="Open Sans SemiBold" pitchFamily="2" charset="0"/>
                <a:cs typeface="Open Sans SemiBold" pitchFamily="2" charset="0"/>
              </a:rPr>
              <a:t>Drought Resistance</a:t>
            </a:r>
          </a:p>
        </p:txBody>
      </p:sp>
      <p:sp>
        <p:nvSpPr>
          <p:cNvPr id="40" name="Rectangle: Rounded Corners 39">
            <a:extLst>
              <a:ext uri="{FF2B5EF4-FFF2-40B4-BE49-F238E27FC236}">
                <a16:creationId xmlns:a16="http://schemas.microsoft.com/office/drawing/2014/main" id="{BF31A336-A364-2AAB-FAB6-75C449F2A1CC}"/>
              </a:ext>
            </a:extLst>
          </p:cNvPr>
          <p:cNvSpPr/>
          <p:nvPr/>
        </p:nvSpPr>
        <p:spPr>
          <a:xfrm>
            <a:off x="1154426" y="3481296"/>
            <a:ext cx="1267012" cy="842682"/>
          </a:xfrm>
          <a:prstGeom prst="roundRect">
            <a:avLst/>
          </a:prstGeom>
          <a:solidFill>
            <a:srgbClr val="037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Open Sans SemiBold" pitchFamily="2" charset="0"/>
                <a:ea typeface="Open Sans SemiBold" pitchFamily="2" charset="0"/>
                <a:cs typeface="Open Sans SemiBold" pitchFamily="2" charset="0"/>
              </a:rPr>
              <a:t>Heavy Metal Resistance</a:t>
            </a:r>
          </a:p>
        </p:txBody>
      </p:sp>
      <p:cxnSp>
        <p:nvCxnSpPr>
          <p:cNvPr id="48" name="Straight Arrow Connector 47">
            <a:extLst>
              <a:ext uri="{FF2B5EF4-FFF2-40B4-BE49-F238E27FC236}">
                <a16:creationId xmlns:a16="http://schemas.microsoft.com/office/drawing/2014/main" id="{B357A7DC-CD62-C755-C386-1C30B7FC744D}"/>
              </a:ext>
            </a:extLst>
          </p:cNvPr>
          <p:cNvCxnSpPr>
            <a:cxnSpLocks/>
          </p:cNvCxnSpPr>
          <p:nvPr/>
        </p:nvCxnSpPr>
        <p:spPr>
          <a:xfrm>
            <a:off x="2421438" y="1125363"/>
            <a:ext cx="576943" cy="0"/>
          </a:xfrm>
          <a:prstGeom prst="straightConnector1">
            <a:avLst/>
          </a:prstGeom>
          <a:ln w="57150">
            <a:solidFill>
              <a:srgbClr val="518B37"/>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B235EEE-8EA0-B86B-F302-F3DF2D843DFC}"/>
              </a:ext>
            </a:extLst>
          </p:cNvPr>
          <p:cNvCxnSpPr>
            <a:cxnSpLocks/>
          </p:cNvCxnSpPr>
          <p:nvPr/>
        </p:nvCxnSpPr>
        <p:spPr>
          <a:xfrm>
            <a:off x="2421438" y="2051121"/>
            <a:ext cx="481250" cy="0"/>
          </a:xfrm>
          <a:prstGeom prst="straightConnector1">
            <a:avLst/>
          </a:prstGeom>
          <a:ln w="57150">
            <a:solidFill>
              <a:srgbClr val="518B37"/>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A56334-00F1-0B0A-D922-414EBA004309}"/>
              </a:ext>
            </a:extLst>
          </p:cNvPr>
          <p:cNvCxnSpPr>
            <a:cxnSpLocks/>
          </p:cNvCxnSpPr>
          <p:nvPr/>
        </p:nvCxnSpPr>
        <p:spPr>
          <a:xfrm>
            <a:off x="2421438" y="2976879"/>
            <a:ext cx="449353" cy="0"/>
          </a:xfrm>
          <a:prstGeom prst="straightConnector1">
            <a:avLst/>
          </a:prstGeom>
          <a:ln w="57150">
            <a:solidFill>
              <a:srgbClr val="518B37"/>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FB07853-B3AC-E407-453E-60C08AA88460}"/>
              </a:ext>
            </a:extLst>
          </p:cNvPr>
          <p:cNvCxnSpPr>
            <a:cxnSpLocks/>
          </p:cNvCxnSpPr>
          <p:nvPr/>
        </p:nvCxnSpPr>
        <p:spPr>
          <a:xfrm>
            <a:off x="2421438" y="3902637"/>
            <a:ext cx="864022" cy="0"/>
          </a:xfrm>
          <a:prstGeom prst="straightConnector1">
            <a:avLst/>
          </a:prstGeom>
          <a:ln w="57150">
            <a:solidFill>
              <a:srgbClr val="518B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892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55554E-C285-A71B-7F61-E5F679F5DE5D}"/>
              </a:ext>
            </a:extLst>
          </p:cNvPr>
          <p:cNvSpPr/>
          <p:nvPr/>
        </p:nvSpPr>
        <p:spPr>
          <a:xfrm>
            <a:off x="1033912" y="2521819"/>
            <a:ext cx="10564530" cy="544072"/>
          </a:xfrm>
          <a:prstGeom prst="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FD31F90-9FDF-10B4-4057-677EB47F999B}"/>
              </a:ext>
            </a:extLst>
          </p:cNvPr>
          <p:cNvSpPr/>
          <p:nvPr/>
        </p:nvSpPr>
        <p:spPr>
          <a:xfrm>
            <a:off x="1033912" y="3160041"/>
            <a:ext cx="10564530" cy="544072"/>
          </a:xfrm>
          <a:prstGeom prst="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77EE94-696E-E2F3-379B-EF10214BD7D4}"/>
              </a:ext>
            </a:extLst>
          </p:cNvPr>
          <p:cNvSpPr/>
          <p:nvPr/>
        </p:nvSpPr>
        <p:spPr>
          <a:xfrm>
            <a:off x="1033912" y="3798263"/>
            <a:ext cx="10564530" cy="544072"/>
          </a:xfrm>
          <a:prstGeom prst="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589A2D3-4A25-C78E-988C-CADE34898552}"/>
              </a:ext>
            </a:extLst>
          </p:cNvPr>
          <p:cNvSpPr/>
          <p:nvPr/>
        </p:nvSpPr>
        <p:spPr>
          <a:xfrm>
            <a:off x="1033912" y="4436485"/>
            <a:ext cx="10564530" cy="544072"/>
          </a:xfrm>
          <a:prstGeom prst="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62A856-FBA9-A4A6-E3B7-394716CA7887}"/>
              </a:ext>
            </a:extLst>
          </p:cNvPr>
          <p:cNvSpPr/>
          <p:nvPr/>
        </p:nvSpPr>
        <p:spPr>
          <a:xfrm>
            <a:off x="1033912" y="5074707"/>
            <a:ext cx="10564530" cy="544072"/>
          </a:xfrm>
          <a:prstGeom prst="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220BCF-4216-CD6C-8F3A-D03476BFA4C4}"/>
              </a:ext>
            </a:extLst>
          </p:cNvPr>
          <p:cNvSpPr/>
          <p:nvPr/>
        </p:nvSpPr>
        <p:spPr>
          <a:xfrm>
            <a:off x="1451811" y="693521"/>
            <a:ext cx="9288379" cy="906679"/>
          </a:xfrm>
          <a:prstGeom prst="rect">
            <a:avLst/>
          </a:prstGeom>
          <a:blipFill>
            <a:blip r:embed="rId2"/>
            <a:stretch>
              <a:fillRect l="-466" t="-89420" r="-26533"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2E32B23-50CD-6BD8-E0AB-75230DDFEB51}"/>
              </a:ext>
            </a:extLst>
          </p:cNvPr>
          <p:cNvSpPr/>
          <p:nvPr/>
        </p:nvSpPr>
        <p:spPr>
          <a:xfrm>
            <a:off x="89675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D9DA7D-C227-F61B-031C-689E0564BF72}"/>
              </a:ext>
            </a:extLst>
          </p:cNvPr>
          <p:cNvSpPr txBox="1"/>
          <p:nvPr/>
        </p:nvSpPr>
        <p:spPr>
          <a:xfrm>
            <a:off x="1837623" y="677020"/>
            <a:ext cx="8516755" cy="939681"/>
          </a:xfrm>
          <a:prstGeom prst="rect">
            <a:avLst/>
          </a:prstGeom>
          <a:noFill/>
        </p:spPr>
        <p:txBody>
          <a:bodyPr wrap="square">
            <a:spAutoFit/>
          </a:bodyPr>
          <a:lstStyle/>
          <a:p>
            <a:pPr marL="0" marR="0" algn="ctr">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PROPOSAL </a:t>
            </a:r>
          </a:p>
        </p:txBody>
      </p:sp>
      <p:sp>
        <p:nvSpPr>
          <p:cNvPr id="5" name="Rectangle 4">
            <a:extLst>
              <a:ext uri="{FF2B5EF4-FFF2-40B4-BE49-F238E27FC236}">
                <a16:creationId xmlns:a16="http://schemas.microsoft.com/office/drawing/2014/main" id="{97EE34DC-571D-0D60-4E0D-C8FFA571E00F}"/>
              </a:ext>
            </a:extLst>
          </p:cNvPr>
          <p:cNvSpPr/>
          <p:nvPr/>
        </p:nvSpPr>
        <p:spPr>
          <a:xfrm>
            <a:off x="1069206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C47345F-9BB7-F82D-B1AA-870B835C8FBC}"/>
              </a:ext>
            </a:extLst>
          </p:cNvPr>
          <p:cNvSpPr txBox="1"/>
          <p:nvPr/>
        </p:nvSpPr>
        <p:spPr>
          <a:xfrm>
            <a:off x="596767" y="1865763"/>
            <a:ext cx="11117178" cy="342979"/>
          </a:xfrm>
          <a:prstGeom prst="rect">
            <a:avLst/>
          </a:prstGeom>
          <a:noFill/>
        </p:spPr>
        <p:txBody>
          <a:bodyPr wrap="square" rtlCol="0">
            <a:spAutoFit/>
          </a:bodyPr>
          <a:lstStyle/>
          <a:p>
            <a:pPr marL="0" marR="0" algn="ctr">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Enter into a PPP agreement between Mendham Township and Mendham Mushrooms with the following objectives;</a:t>
            </a:r>
          </a:p>
        </p:txBody>
      </p:sp>
      <p:sp>
        <p:nvSpPr>
          <p:cNvPr id="7" name="Rectangle: Rounded Corners 6">
            <a:extLst>
              <a:ext uri="{FF2B5EF4-FFF2-40B4-BE49-F238E27FC236}">
                <a16:creationId xmlns:a16="http://schemas.microsoft.com/office/drawing/2014/main" id="{D237E44A-8B55-10A0-D390-36578715A1A7}"/>
              </a:ext>
            </a:extLst>
          </p:cNvPr>
          <p:cNvSpPr/>
          <p:nvPr/>
        </p:nvSpPr>
        <p:spPr>
          <a:xfrm>
            <a:off x="896751" y="2521819"/>
            <a:ext cx="277531" cy="556380"/>
          </a:xfrm>
          <a:prstGeom prst="roundRect">
            <a:avLst>
              <a:gd name="adj" fmla="val 0"/>
            </a:avLst>
          </a:prstGeom>
          <a:solidFill>
            <a:srgbClr val="F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21AA542-843F-0EA3-FE08-474336DEBA2F}"/>
              </a:ext>
            </a:extLst>
          </p:cNvPr>
          <p:cNvSpPr/>
          <p:nvPr/>
        </p:nvSpPr>
        <p:spPr>
          <a:xfrm>
            <a:off x="896751" y="3156964"/>
            <a:ext cx="277531" cy="556380"/>
          </a:xfrm>
          <a:prstGeom prst="roundRect">
            <a:avLst>
              <a:gd name="adj" fmla="val 0"/>
            </a:avLst>
          </a:prstGeom>
          <a:solidFill>
            <a:srgbClr val="BC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CB3C36-9D79-0622-9A18-C58C02E4337E}"/>
              </a:ext>
            </a:extLst>
          </p:cNvPr>
          <p:cNvSpPr/>
          <p:nvPr/>
        </p:nvSpPr>
        <p:spPr>
          <a:xfrm>
            <a:off x="896751" y="3792109"/>
            <a:ext cx="277531" cy="556380"/>
          </a:xfrm>
          <a:prstGeom prst="roundRect">
            <a:avLst>
              <a:gd name="adj" fmla="val 0"/>
            </a:avLst>
          </a:prstGeom>
          <a:solidFill>
            <a:srgbClr val="807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F8AE280-38D4-02CA-6159-31171127169B}"/>
              </a:ext>
            </a:extLst>
          </p:cNvPr>
          <p:cNvSpPr/>
          <p:nvPr/>
        </p:nvSpPr>
        <p:spPr>
          <a:xfrm>
            <a:off x="896751" y="4427254"/>
            <a:ext cx="277531" cy="556380"/>
          </a:xfrm>
          <a:prstGeom prst="roundRect">
            <a:avLst>
              <a:gd name="adj" fmla="val 0"/>
            </a:avLst>
          </a:prstGeom>
          <a:solidFill>
            <a:srgbClr val="435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3A8B5D1-E64F-6482-F2CF-6B4ECD0CBFBD}"/>
              </a:ext>
            </a:extLst>
          </p:cNvPr>
          <p:cNvSpPr/>
          <p:nvPr/>
        </p:nvSpPr>
        <p:spPr>
          <a:xfrm>
            <a:off x="896751" y="5062399"/>
            <a:ext cx="277531" cy="556380"/>
          </a:xfrm>
          <a:prstGeom prst="roundRect">
            <a:avLst>
              <a:gd name="adj" fmla="val 0"/>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6AC99C4-3834-E601-C70D-25645DA3D837}"/>
              </a:ext>
            </a:extLst>
          </p:cNvPr>
          <p:cNvSpPr txBox="1"/>
          <p:nvPr/>
        </p:nvSpPr>
        <p:spPr>
          <a:xfrm>
            <a:off x="1248075" y="5152813"/>
            <a:ext cx="6097604" cy="342979"/>
          </a:xfrm>
          <a:prstGeom prst="rect">
            <a:avLst/>
          </a:prstGeom>
          <a:noFill/>
        </p:spPr>
        <p:txBody>
          <a:bodyPr wrap="square">
            <a:spAutoFit/>
          </a:bodyPr>
          <a:lstStyle/>
          <a:p>
            <a:pPr marL="0" marR="0">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Execute agreements by Sept 22, 2022</a:t>
            </a:r>
          </a:p>
        </p:txBody>
      </p:sp>
      <p:sp>
        <p:nvSpPr>
          <p:cNvPr id="15" name="TextBox 14">
            <a:extLst>
              <a:ext uri="{FF2B5EF4-FFF2-40B4-BE49-F238E27FC236}">
                <a16:creationId xmlns:a16="http://schemas.microsoft.com/office/drawing/2014/main" id="{7973BA80-64CE-E9A0-9C16-53A2F023A2C5}"/>
              </a:ext>
            </a:extLst>
          </p:cNvPr>
          <p:cNvSpPr txBox="1"/>
          <p:nvPr/>
        </p:nvSpPr>
        <p:spPr>
          <a:xfrm>
            <a:off x="1248075" y="4521186"/>
            <a:ext cx="6097604" cy="342979"/>
          </a:xfrm>
          <a:prstGeom prst="rect">
            <a:avLst/>
          </a:prstGeom>
          <a:noFill/>
        </p:spPr>
        <p:txBody>
          <a:bodyPr wrap="square">
            <a:spAutoFit/>
          </a:bodyPr>
          <a:lstStyle/>
          <a:p>
            <a:pPr marL="0" marR="0">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Coordinate with the Mendham Township forestry plan</a:t>
            </a:r>
          </a:p>
        </p:txBody>
      </p:sp>
      <p:sp>
        <p:nvSpPr>
          <p:cNvPr id="17" name="TextBox 16">
            <a:extLst>
              <a:ext uri="{FF2B5EF4-FFF2-40B4-BE49-F238E27FC236}">
                <a16:creationId xmlns:a16="http://schemas.microsoft.com/office/drawing/2014/main" id="{0AB25F1D-F50E-294E-4B1C-74E9FBB1CB9B}"/>
              </a:ext>
            </a:extLst>
          </p:cNvPr>
          <p:cNvSpPr txBox="1"/>
          <p:nvPr/>
        </p:nvSpPr>
        <p:spPr>
          <a:xfrm>
            <a:off x="1248075" y="3882964"/>
            <a:ext cx="6097604" cy="342979"/>
          </a:xfrm>
          <a:prstGeom prst="rect">
            <a:avLst/>
          </a:prstGeom>
          <a:noFill/>
        </p:spPr>
        <p:txBody>
          <a:bodyPr wrap="square">
            <a:spAutoFit/>
          </a:bodyPr>
          <a:lstStyle/>
          <a:p>
            <a:pPr marL="0" marR="0">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Agree to resilient native reforestation objectives for each lot</a:t>
            </a:r>
          </a:p>
        </p:txBody>
      </p:sp>
      <p:sp>
        <p:nvSpPr>
          <p:cNvPr id="19" name="TextBox 18">
            <a:extLst>
              <a:ext uri="{FF2B5EF4-FFF2-40B4-BE49-F238E27FC236}">
                <a16:creationId xmlns:a16="http://schemas.microsoft.com/office/drawing/2014/main" id="{42433BE5-E9CF-8D38-8CF2-36955D1B2AB0}"/>
              </a:ext>
            </a:extLst>
          </p:cNvPr>
          <p:cNvSpPr txBox="1"/>
          <p:nvPr/>
        </p:nvSpPr>
        <p:spPr>
          <a:xfrm>
            <a:off x="1248075" y="3261620"/>
            <a:ext cx="6097604" cy="342979"/>
          </a:xfrm>
          <a:prstGeom prst="rect">
            <a:avLst/>
          </a:prstGeom>
          <a:noFill/>
        </p:spPr>
        <p:txBody>
          <a:bodyPr wrap="square">
            <a:spAutoFit/>
          </a:bodyPr>
          <a:lstStyle/>
          <a:p>
            <a:pPr marL="0" marR="0">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Collect Soil and VFS data for NJDEP</a:t>
            </a:r>
          </a:p>
        </p:txBody>
      </p:sp>
      <p:sp>
        <p:nvSpPr>
          <p:cNvPr id="21" name="TextBox 20">
            <a:extLst>
              <a:ext uri="{FF2B5EF4-FFF2-40B4-BE49-F238E27FC236}">
                <a16:creationId xmlns:a16="http://schemas.microsoft.com/office/drawing/2014/main" id="{8CF2B7D9-D584-433C-2BF5-FBE88C44797A}"/>
              </a:ext>
            </a:extLst>
          </p:cNvPr>
          <p:cNvSpPr txBox="1"/>
          <p:nvPr/>
        </p:nvSpPr>
        <p:spPr>
          <a:xfrm>
            <a:off x="1248075" y="2621399"/>
            <a:ext cx="10465870" cy="342979"/>
          </a:xfrm>
          <a:prstGeom prst="rect">
            <a:avLst/>
          </a:prstGeom>
          <a:noFill/>
        </p:spPr>
        <p:txBody>
          <a:bodyPr wrap="square">
            <a:spAutoFit/>
          </a:bodyPr>
          <a:lstStyle/>
          <a:p>
            <a:pPr marL="0" marR="0">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Set up a trial by leasing two or three lots of Township owned land for reforestation and forest maintenance</a:t>
            </a:r>
          </a:p>
        </p:txBody>
      </p:sp>
      <p:sp>
        <p:nvSpPr>
          <p:cNvPr id="28" name="Date Placeholder 27">
            <a:extLst>
              <a:ext uri="{FF2B5EF4-FFF2-40B4-BE49-F238E27FC236}">
                <a16:creationId xmlns:a16="http://schemas.microsoft.com/office/drawing/2014/main" id="{5BA205E1-00B4-4190-96BE-C0098CC8676F}"/>
              </a:ext>
            </a:extLst>
          </p:cNvPr>
          <p:cNvSpPr>
            <a:spLocks noGrp="1"/>
          </p:cNvSpPr>
          <p:nvPr>
            <p:ph type="dt" sz="half" idx="10"/>
          </p:nvPr>
        </p:nvSpPr>
        <p:spPr/>
        <p:txBody>
          <a:bodyPr/>
          <a:lstStyle/>
          <a:p>
            <a:fld id="{A116FEFC-5736-40E8-8AA3-CD391895C3CC}" type="datetime1">
              <a:rPr lang="en-US" smtClean="0"/>
              <a:t>7/11/2022</a:t>
            </a:fld>
            <a:endParaRPr lang="en-US" dirty="0"/>
          </a:p>
        </p:txBody>
      </p:sp>
      <p:sp>
        <p:nvSpPr>
          <p:cNvPr id="29" name="Slide Number Placeholder 28">
            <a:extLst>
              <a:ext uri="{FF2B5EF4-FFF2-40B4-BE49-F238E27FC236}">
                <a16:creationId xmlns:a16="http://schemas.microsoft.com/office/drawing/2014/main" id="{ABDDEF4F-6BB2-1160-1440-D4B236247CB6}"/>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Tree>
    <p:extLst>
      <p:ext uri="{BB962C8B-B14F-4D97-AF65-F5344CB8AC3E}">
        <p14:creationId xmlns:p14="http://schemas.microsoft.com/office/powerpoint/2010/main" val="2165425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7636C72-186A-3DB9-68EE-C36DC3EA1129}"/>
              </a:ext>
            </a:extLst>
          </p:cNvPr>
          <p:cNvSpPr/>
          <p:nvPr/>
        </p:nvSpPr>
        <p:spPr>
          <a:xfrm>
            <a:off x="1451811" y="1812081"/>
            <a:ext cx="9240250" cy="479248"/>
          </a:xfrm>
          <a:prstGeom prst="round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220BCF-4216-CD6C-8F3A-D03476BFA4C4}"/>
              </a:ext>
            </a:extLst>
          </p:cNvPr>
          <p:cNvSpPr/>
          <p:nvPr/>
        </p:nvSpPr>
        <p:spPr>
          <a:xfrm>
            <a:off x="1451811" y="693521"/>
            <a:ext cx="9288379" cy="906679"/>
          </a:xfrm>
          <a:prstGeom prst="rect">
            <a:avLst/>
          </a:prstGeom>
          <a:blipFill>
            <a:blip r:embed="rId2"/>
            <a:stretch>
              <a:fillRect l="-466" t="-89420" r="-26533"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2E32B23-50CD-6BD8-E0AB-75230DDFEB51}"/>
              </a:ext>
            </a:extLst>
          </p:cNvPr>
          <p:cNvSpPr/>
          <p:nvPr/>
        </p:nvSpPr>
        <p:spPr>
          <a:xfrm>
            <a:off x="89675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D9DA7D-C227-F61B-031C-689E0564BF72}"/>
              </a:ext>
            </a:extLst>
          </p:cNvPr>
          <p:cNvSpPr txBox="1"/>
          <p:nvPr/>
        </p:nvSpPr>
        <p:spPr>
          <a:xfrm>
            <a:off x="1837623" y="677020"/>
            <a:ext cx="8516755" cy="939681"/>
          </a:xfrm>
          <a:prstGeom prst="rect">
            <a:avLst/>
          </a:prstGeom>
          <a:noFill/>
        </p:spPr>
        <p:txBody>
          <a:bodyPr wrap="square">
            <a:spAutoFit/>
          </a:bodyPr>
          <a:lstStyle/>
          <a:p>
            <a:pPr marL="0" marR="0" algn="ctr">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PROPOSAL OPTIONS (1)</a:t>
            </a:r>
          </a:p>
        </p:txBody>
      </p:sp>
      <p:sp>
        <p:nvSpPr>
          <p:cNvPr id="5" name="Rectangle 4">
            <a:extLst>
              <a:ext uri="{FF2B5EF4-FFF2-40B4-BE49-F238E27FC236}">
                <a16:creationId xmlns:a16="http://schemas.microsoft.com/office/drawing/2014/main" id="{97EE34DC-571D-0D60-4E0D-C8FFA571E00F}"/>
              </a:ext>
            </a:extLst>
          </p:cNvPr>
          <p:cNvSpPr/>
          <p:nvPr/>
        </p:nvSpPr>
        <p:spPr>
          <a:xfrm>
            <a:off x="1069206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1C4C404-8064-BF4E-7E07-B0A88FA1A038}"/>
              </a:ext>
            </a:extLst>
          </p:cNvPr>
          <p:cNvSpPr txBox="1"/>
          <p:nvPr/>
        </p:nvSpPr>
        <p:spPr>
          <a:xfrm>
            <a:off x="1487904" y="1863929"/>
            <a:ext cx="9168064" cy="375552"/>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IF AGREEMENTS CAN BE REACHED BY SEPT 23</a:t>
            </a:r>
            <a:r>
              <a:rPr lang="en-US" sz="1800" b="1"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SEVERAL OPTIONS WILL ALSO BE AVAILABLE;</a:t>
            </a:r>
          </a:p>
        </p:txBody>
      </p:sp>
      <p:sp>
        <p:nvSpPr>
          <p:cNvPr id="11" name="Oval 10">
            <a:extLst>
              <a:ext uri="{FF2B5EF4-FFF2-40B4-BE49-F238E27FC236}">
                <a16:creationId xmlns:a16="http://schemas.microsoft.com/office/drawing/2014/main" id="{556FFE38-87C1-7102-C981-3C8C092415F3}"/>
              </a:ext>
            </a:extLst>
          </p:cNvPr>
          <p:cNvSpPr/>
          <p:nvPr/>
        </p:nvSpPr>
        <p:spPr>
          <a:xfrm>
            <a:off x="567493" y="2522530"/>
            <a:ext cx="975534" cy="975534"/>
          </a:xfrm>
          <a:prstGeom prst="ellipse">
            <a:avLst/>
          </a:prstGeom>
          <a:solidFill>
            <a:srgbClr val="073A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8A906E-8C7D-21FC-9B53-AC7EC2B57FD0}"/>
              </a:ext>
            </a:extLst>
          </p:cNvPr>
          <p:cNvSpPr/>
          <p:nvPr/>
        </p:nvSpPr>
        <p:spPr>
          <a:xfrm>
            <a:off x="567493" y="3855738"/>
            <a:ext cx="975534" cy="975534"/>
          </a:xfrm>
          <a:prstGeom prst="ellipse">
            <a:avLst/>
          </a:prstGeom>
          <a:solidFill>
            <a:srgbClr val="073A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411FF2-7081-7CBF-7098-7DC7201EC8B2}"/>
              </a:ext>
            </a:extLst>
          </p:cNvPr>
          <p:cNvSpPr/>
          <p:nvPr/>
        </p:nvSpPr>
        <p:spPr>
          <a:xfrm>
            <a:off x="567493" y="5188945"/>
            <a:ext cx="975534" cy="975534"/>
          </a:xfrm>
          <a:prstGeom prst="ellipse">
            <a:avLst/>
          </a:prstGeom>
          <a:solidFill>
            <a:srgbClr val="073A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8075666-ADCD-6B2E-7FF2-5A73996F0F93}"/>
              </a:ext>
            </a:extLst>
          </p:cNvPr>
          <p:cNvSpPr txBox="1"/>
          <p:nvPr/>
        </p:nvSpPr>
        <p:spPr>
          <a:xfrm>
            <a:off x="1523997" y="2717909"/>
            <a:ext cx="10019072" cy="584775"/>
          </a:xfrm>
          <a:prstGeom prst="rect">
            <a:avLst/>
          </a:prstGeom>
          <a:noFill/>
        </p:spPr>
        <p:txBody>
          <a:bodyPr wrap="square">
            <a:spAutoFit/>
          </a:bodyPr>
          <a:lstStyle/>
          <a:p>
            <a:pPr marR="0" lvl="0" algn="just">
              <a:spcBef>
                <a:spcPts val="0"/>
              </a:spcBef>
              <a:spcAft>
                <a:spcPts val="0"/>
              </a:spcAft>
            </a:pPr>
            <a:r>
              <a:rPr lang="en-US" sz="1600" dirty="0">
                <a:effectLst/>
                <a:latin typeface="Open Sans" pitchFamily="2" charset="0"/>
                <a:ea typeface="Open Sans" pitchFamily="2" charset="0"/>
                <a:cs typeface="Open Sans" pitchFamily="2" charset="0"/>
              </a:rPr>
              <a:t>Mendham Mushrooms would establish a reforestation and mycology conservation facility at one of the approved/leased lots.</a:t>
            </a:r>
          </a:p>
        </p:txBody>
      </p:sp>
      <p:sp>
        <p:nvSpPr>
          <p:cNvPr id="20" name="TextBox 19">
            <a:extLst>
              <a:ext uri="{FF2B5EF4-FFF2-40B4-BE49-F238E27FC236}">
                <a16:creationId xmlns:a16="http://schemas.microsoft.com/office/drawing/2014/main" id="{CE5437A0-6C5A-9415-41C4-8BCAE7CCC04B}"/>
              </a:ext>
            </a:extLst>
          </p:cNvPr>
          <p:cNvSpPr txBox="1"/>
          <p:nvPr/>
        </p:nvSpPr>
        <p:spPr>
          <a:xfrm>
            <a:off x="1543026" y="3907941"/>
            <a:ext cx="10000043" cy="830997"/>
          </a:xfrm>
          <a:prstGeom prst="rect">
            <a:avLst/>
          </a:prstGeom>
          <a:noFill/>
        </p:spPr>
        <p:txBody>
          <a:bodyPr wrap="square">
            <a:spAutoFit/>
          </a:bodyPr>
          <a:lstStyle/>
          <a:p>
            <a:pPr marR="0" lvl="0" algn="just">
              <a:spcBef>
                <a:spcPts val="0"/>
              </a:spcBef>
              <a:spcAft>
                <a:spcPts val="0"/>
              </a:spcAft>
            </a:pPr>
            <a:r>
              <a:rPr lang="en-US" sz="1600" dirty="0">
                <a:effectLst/>
                <a:latin typeface="Open Sans" pitchFamily="2" charset="0"/>
                <a:ea typeface="Open Sans" pitchFamily="2" charset="0"/>
                <a:cs typeface="Open Sans" pitchFamily="2" charset="0"/>
              </a:rPr>
              <a:t>Mendham Mushrooms would create a public education curriculum in conjunction with the environmental Commission for Mendham residents on woodland restoration and growing edible mushrooms on your private property</a:t>
            </a:r>
          </a:p>
        </p:txBody>
      </p:sp>
      <p:sp>
        <p:nvSpPr>
          <p:cNvPr id="22" name="TextBox 21">
            <a:extLst>
              <a:ext uri="{FF2B5EF4-FFF2-40B4-BE49-F238E27FC236}">
                <a16:creationId xmlns:a16="http://schemas.microsoft.com/office/drawing/2014/main" id="{8CC76728-7584-AE3F-2E10-3346D8E371C4}"/>
              </a:ext>
            </a:extLst>
          </p:cNvPr>
          <p:cNvSpPr txBox="1"/>
          <p:nvPr/>
        </p:nvSpPr>
        <p:spPr>
          <a:xfrm>
            <a:off x="1543027" y="5205321"/>
            <a:ext cx="10000044" cy="923330"/>
          </a:xfrm>
          <a:prstGeom prst="rect">
            <a:avLst/>
          </a:prstGeom>
          <a:noFill/>
        </p:spPr>
        <p:txBody>
          <a:bodyPr wrap="square">
            <a:spAutoFit/>
          </a:bodyPr>
          <a:lstStyle/>
          <a:p>
            <a:pPr marR="0" lvl="0" algn="just">
              <a:spcBef>
                <a:spcPts val="0"/>
              </a:spcBef>
              <a:spcAft>
                <a:spcPts val="0"/>
              </a:spcAft>
            </a:pPr>
            <a:r>
              <a:rPr lang="en-US" sz="1800" dirty="0">
                <a:effectLst/>
                <a:latin typeface="Open Sans" pitchFamily="2" charset="0"/>
                <a:ea typeface="Open Sans" pitchFamily="2" charset="0"/>
                <a:cs typeface="Open Sans" pitchFamily="2" charset="0"/>
              </a:rPr>
              <a:t>Mendham Mushrooms would engage Rutgers University to engage in a more scaled and comprehensive study of the Woodlands of Mendham Township for woodland restoration options beyond the trial.</a:t>
            </a:r>
          </a:p>
        </p:txBody>
      </p:sp>
      <p:sp>
        <p:nvSpPr>
          <p:cNvPr id="23" name="TextBox 22">
            <a:extLst>
              <a:ext uri="{FF2B5EF4-FFF2-40B4-BE49-F238E27FC236}">
                <a16:creationId xmlns:a16="http://schemas.microsoft.com/office/drawing/2014/main" id="{855CF2C0-FDF6-C4CD-63BB-F4898B87FFB7}"/>
              </a:ext>
            </a:extLst>
          </p:cNvPr>
          <p:cNvSpPr txBox="1"/>
          <p:nvPr/>
        </p:nvSpPr>
        <p:spPr>
          <a:xfrm>
            <a:off x="786596" y="2482401"/>
            <a:ext cx="537327" cy="1015663"/>
          </a:xfrm>
          <a:prstGeom prst="rect">
            <a:avLst/>
          </a:prstGeom>
          <a:noFill/>
        </p:spPr>
        <p:txBody>
          <a:bodyPr wrap="none" rtlCol="0">
            <a:spAutoFit/>
          </a:bodyPr>
          <a:lstStyle/>
          <a:p>
            <a:r>
              <a:rPr lang="en-US" sz="6000" b="1" dirty="0">
                <a:solidFill>
                  <a:srgbClr val="F8BA00"/>
                </a:solidFill>
                <a:latin typeface="Merriweather" panose="00000500000000000000" pitchFamily="2" charset="0"/>
              </a:rPr>
              <a:t>1</a:t>
            </a:r>
          </a:p>
        </p:txBody>
      </p:sp>
      <p:sp>
        <p:nvSpPr>
          <p:cNvPr id="24" name="TextBox 23">
            <a:extLst>
              <a:ext uri="{FF2B5EF4-FFF2-40B4-BE49-F238E27FC236}">
                <a16:creationId xmlns:a16="http://schemas.microsoft.com/office/drawing/2014/main" id="{3EE16098-B73F-1078-9D50-8D54E39C1AD2}"/>
              </a:ext>
            </a:extLst>
          </p:cNvPr>
          <p:cNvSpPr txBox="1"/>
          <p:nvPr/>
        </p:nvSpPr>
        <p:spPr>
          <a:xfrm>
            <a:off x="734558" y="3815609"/>
            <a:ext cx="649537" cy="1015663"/>
          </a:xfrm>
          <a:prstGeom prst="rect">
            <a:avLst/>
          </a:prstGeom>
          <a:noFill/>
        </p:spPr>
        <p:txBody>
          <a:bodyPr wrap="none" rtlCol="0">
            <a:spAutoFit/>
          </a:bodyPr>
          <a:lstStyle/>
          <a:p>
            <a:r>
              <a:rPr lang="en-US" sz="6000" b="1" dirty="0">
                <a:solidFill>
                  <a:srgbClr val="F8BA00"/>
                </a:solidFill>
                <a:latin typeface="Merriweather" panose="00000500000000000000" pitchFamily="2" charset="0"/>
              </a:rPr>
              <a:t>2</a:t>
            </a:r>
          </a:p>
        </p:txBody>
      </p:sp>
      <p:sp>
        <p:nvSpPr>
          <p:cNvPr id="25" name="TextBox 24">
            <a:extLst>
              <a:ext uri="{FF2B5EF4-FFF2-40B4-BE49-F238E27FC236}">
                <a16:creationId xmlns:a16="http://schemas.microsoft.com/office/drawing/2014/main" id="{956BF981-E6F5-8164-B658-A83EB9A7C600}"/>
              </a:ext>
            </a:extLst>
          </p:cNvPr>
          <p:cNvSpPr txBox="1"/>
          <p:nvPr/>
        </p:nvSpPr>
        <p:spPr>
          <a:xfrm>
            <a:off x="759301" y="5062474"/>
            <a:ext cx="620683" cy="1015663"/>
          </a:xfrm>
          <a:prstGeom prst="rect">
            <a:avLst/>
          </a:prstGeom>
          <a:noFill/>
        </p:spPr>
        <p:txBody>
          <a:bodyPr wrap="none" rtlCol="0">
            <a:spAutoFit/>
          </a:bodyPr>
          <a:lstStyle/>
          <a:p>
            <a:r>
              <a:rPr lang="en-US" sz="6000" b="1" dirty="0">
                <a:solidFill>
                  <a:srgbClr val="F8BA00"/>
                </a:solidFill>
                <a:latin typeface="Merriweather" panose="00000500000000000000" pitchFamily="2" charset="0"/>
              </a:rPr>
              <a:t>3</a:t>
            </a:r>
          </a:p>
        </p:txBody>
      </p:sp>
      <p:cxnSp>
        <p:nvCxnSpPr>
          <p:cNvPr id="27" name="Straight Connector 26">
            <a:extLst>
              <a:ext uri="{FF2B5EF4-FFF2-40B4-BE49-F238E27FC236}">
                <a16:creationId xmlns:a16="http://schemas.microsoft.com/office/drawing/2014/main" id="{1D05F2D1-6DFE-F194-BB1F-85B38CEFF39D}"/>
              </a:ext>
            </a:extLst>
          </p:cNvPr>
          <p:cNvCxnSpPr/>
          <p:nvPr/>
        </p:nvCxnSpPr>
        <p:spPr>
          <a:xfrm>
            <a:off x="1523997" y="3667432"/>
            <a:ext cx="10117397"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CB958-CD24-6FD6-9D3E-850DD6347AFB}"/>
              </a:ext>
            </a:extLst>
          </p:cNvPr>
          <p:cNvCxnSpPr/>
          <p:nvPr/>
        </p:nvCxnSpPr>
        <p:spPr>
          <a:xfrm>
            <a:off x="1543026" y="4978899"/>
            <a:ext cx="10117397"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0" name="Date Placeholder 29">
            <a:extLst>
              <a:ext uri="{FF2B5EF4-FFF2-40B4-BE49-F238E27FC236}">
                <a16:creationId xmlns:a16="http://schemas.microsoft.com/office/drawing/2014/main" id="{A8AF75E5-D12F-9CF9-1ED6-45ABC1C536A2}"/>
              </a:ext>
            </a:extLst>
          </p:cNvPr>
          <p:cNvSpPr>
            <a:spLocks noGrp="1"/>
          </p:cNvSpPr>
          <p:nvPr>
            <p:ph type="dt" sz="half" idx="10"/>
          </p:nvPr>
        </p:nvSpPr>
        <p:spPr/>
        <p:txBody>
          <a:bodyPr/>
          <a:lstStyle/>
          <a:p>
            <a:fld id="{00276920-35A5-4EAA-8194-44271C61C8E6}" type="datetime1">
              <a:rPr lang="en-US" smtClean="0"/>
              <a:t>7/11/2022</a:t>
            </a:fld>
            <a:endParaRPr lang="en-US" dirty="0"/>
          </a:p>
        </p:txBody>
      </p:sp>
      <p:sp>
        <p:nvSpPr>
          <p:cNvPr id="31" name="Slide Number Placeholder 30">
            <a:extLst>
              <a:ext uri="{FF2B5EF4-FFF2-40B4-BE49-F238E27FC236}">
                <a16:creationId xmlns:a16="http://schemas.microsoft.com/office/drawing/2014/main" id="{E3961D8D-3870-4B64-99A6-8BCE7BDCD9EE}"/>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Tree>
    <p:extLst>
      <p:ext uri="{BB962C8B-B14F-4D97-AF65-F5344CB8AC3E}">
        <p14:creationId xmlns:p14="http://schemas.microsoft.com/office/powerpoint/2010/main" val="322609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7636C72-186A-3DB9-68EE-C36DC3EA1129}"/>
              </a:ext>
            </a:extLst>
          </p:cNvPr>
          <p:cNvSpPr/>
          <p:nvPr/>
        </p:nvSpPr>
        <p:spPr>
          <a:xfrm>
            <a:off x="1451811" y="1812081"/>
            <a:ext cx="9240250" cy="479248"/>
          </a:xfrm>
          <a:prstGeom prst="round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220BCF-4216-CD6C-8F3A-D03476BFA4C4}"/>
              </a:ext>
            </a:extLst>
          </p:cNvPr>
          <p:cNvSpPr/>
          <p:nvPr/>
        </p:nvSpPr>
        <p:spPr>
          <a:xfrm>
            <a:off x="1451811" y="693521"/>
            <a:ext cx="9288379" cy="906679"/>
          </a:xfrm>
          <a:prstGeom prst="rect">
            <a:avLst/>
          </a:prstGeom>
          <a:blipFill>
            <a:blip r:embed="rId2"/>
            <a:stretch>
              <a:fillRect l="-466" t="-89420" r="-26533"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2E32B23-50CD-6BD8-E0AB-75230DDFEB51}"/>
              </a:ext>
            </a:extLst>
          </p:cNvPr>
          <p:cNvSpPr/>
          <p:nvPr/>
        </p:nvSpPr>
        <p:spPr>
          <a:xfrm>
            <a:off x="89675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D9DA7D-C227-F61B-031C-689E0564BF72}"/>
              </a:ext>
            </a:extLst>
          </p:cNvPr>
          <p:cNvSpPr txBox="1"/>
          <p:nvPr/>
        </p:nvSpPr>
        <p:spPr>
          <a:xfrm>
            <a:off x="1837623" y="677020"/>
            <a:ext cx="8516755" cy="939681"/>
          </a:xfrm>
          <a:prstGeom prst="rect">
            <a:avLst/>
          </a:prstGeom>
          <a:noFill/>
        </p:spPr>
        <p:txBody>
          <a:bodyPr wrap="square">
            <a:spAutoFit/>
          </a:bodyPr>
          <a:lstStyle/>
          <a:p>
            <a:pPr marL="0" marR="0" algn="ctr">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PROPOSAL OPTIONS (2)</a:t>
            </a:r>
          </a:p>
        </p:txBody>
      </p:sp>
      <p:sp>
        <p:nvSpPr>
          <p:cNvPr id="5" name="Rectangle 4">
            <a:extLst>
              <a:ext uri="{FF2B5EF4-FFF2-40B4-BE49-F238E27FC236}">
                <a16:creationId xmlns:a16="http://schemas.microsoft.com/office/drawing/2014/main" id="{97EE34DC-571D-0D60-4E0D-C8FFA571E00F}"/>
              </a:ext>
            </a:extLst>
          </p:cNvPr>
          <p:cNvSpPr/>
          <p:nvPr/>
        </p:nvSpPr>
        <p:spPr>
          <a:xfrm>
            <a:off x="1069206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1C4C404-8064-BF4E-7E07-B0A88FA1A038}"/>
              </a:ext>
            </a:extLst>
          </p:cNvPr>
          <p:cNvSpPr txBox="1"/>
          <p:nvPr/>
        </p:nvSpPr>
        <p:spPr>
          <a:xfrm>
            <a:off x="1487904" y="1863929"/>
            <a:ext cx="9168064" cy="375552"/>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IF AGREEMENTS CAN BE REACHED BY SEPT 23</a:t>
            </a:r>
            <a:r>
              <a:rPr lang="en-US" sz="1800" b="1"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SEVERAL OPTIONS WILL ALSO BE AVAILABLE;</a:t>
            </a:r>
          </a:p>
        </p:txBody>
      </p:sp>
      <p:sp>
        <p:nvSpPr>
          <p:cNvPr id="11" name="Oval 10">
            <a:extLst>
              <a:ext uri="{FF2B5EF4-FFF2-40B4-BE49-F238E27FC236}">
                <a16:creationId xmlns:a16="http://schemas.microsoft.com/office/drawing/2014/main" id="{556FFE38-87C1-7102-C981-3C8C092415F3}"/>
              </a:ext>
            </a:extLst>
          </p:cNvPr>
          <p:cNvSpPr/>
          <p:nvPr/>
        </p:nvSpPr>
        <p:spPr>
          <a:xfrm>
            <a:off x="567493" y="2522530"/>
            <a:ext cx="975534" cy="975534"/>
          </a:xfrm>
          <a:prstGeom prst="ellipse">
            <a:avLst/>
          </a:prstGeom>
          <a:solidFill>
            <a:srgbClr val="073A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8A906E-8C7D-21FC-9B53-AC7EC2B57FD0}"/>
              </a:ext>
            </a:extLst>
          </p:cNvPr>
          <p:cNvSpPr/>
          <p:nvPr/>
        </p:nvSpPr>
        <p:spPr>
          <a:xfrm>
            <a:off x="567493" y="3855738"/>
            <a:ext cx="975534" cy="975534"/>
          </a:xfrm>
          <a:prstGeom prst="ellipse">
            <a:avLst/>
          </a:prstGeom>
          <a:solidFill>
            <a:srgbClr val="073A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411FF2-7081-7CBF-7098-7DC7201EC8B2}"/>
              </a:ext>
            </a:extLst>
          </p:cNvPr>
          <p:cNvSpPr/>
          <p:nvPr/>
        </p:nvSpPr>
        <p:spPr>
          <a:xfrm>
            <a:off x="567493" y="5188945"/>
            <a:ext cx="975534" cy="975534"/>
          </a:xfrm>
          <a:prstGeom prst="ellipse">
            <a:avLst/>
          </a:prstGeom>
          <a:solidFill>
            <a:srgbClr val="073A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8075666-ADCD-6B2E-7FF2-5A73996F0F93}"/>
              </a:ext>
            </a:extLst>
          </p:cNvPr>
          <p:cNvSpPr txBox="1"/>
          <p:nvPr/>
        </p:nvSpPr>
        <p:spPr>
          <a:xfrm>
            <a:off x="1523997" y="2717909"/>
            <a:ext cx="10019072" cy="584775"/>
          </a:xfrm>
          <a:prstGeom prst="rect">
            <a:avLst/>
          </a:prstGeom>
          <a:noFill/>
        </p:spPr>
        <p:txBody>
          <a:bodyPr wrap="square">
            <a:spAutoFit/>
          </a:bodyPr>
          <a:lstStyle/>
          <a:p>
            <a:pPr marR="0" lvl="0">
              <a:spcBef>
                <a:spcPts val="0"/>
              </a:spcBef>
              <a:spcAft>
                <a:spcPts val="0"/>
              </a:spcAft>
            </a:pPr>
            <a:r>
              <a:rPr lang="en-US" sz="1600" dirty="0">
                <a:effectLst/>
                <a:latin typeface="Open Sans" pitchFamily="2" charset="0"/>
                <a:ea typeface="Open Sans" pitchFamily="2" charset="0"/>
                <a:cs typeface="Open Sans" pitchFamily="2" charset="0"/>
              </a:rPr>
              <a:t>Mendham Mushrooms would conduct a Carbon Capture analysis annually and soil condition analysis annually for the Township.</a:t>
            </a:r>
          </a:p>
        </p:txBody>
      </p:sp>
      <p:sp>
        <p:nvSpPr>
          <p:cNvPr id="20" name="TextBox 19">
            <a:extLst>
              <a:ext uri="{FF2B5EF4-FFF2-40B4-BE49-F238E27FC236}">
                <a16:creationId xmlns:a16="http://schemas.microsoft.com/office/drawing/2014/main" id="{CE5437A0-6C5A-9415-41C4-8BCAE7CCC04B}"/>
              </a:ext>
            </a:extLst>
          </p:cNvPr>
          <p:cNvSpPr txBox="1"/>
          <p:nvPr/>
        </p:nvSpPr>
        <p:spPr>
          <a:xfrm>
            <a:off x="1543026" y="4069343"/>
            <a:ext cx="10000043" cy="584775"/>
          </a:xfrm>
          <a:prstGeom prst="rect">
            <a:avLst/>
          </a:prstGeom>
          <a:noFill/>
        </p:spPr>
        <p:txBody>
          <a:bodyPr wrap="square">
            <a:spAutoFit/>
          </a:bodyPr>
          <a:lstStyle/>
          <a:p>
            <a:pPr marR="0" lvl="0">
              <a:spcBef>
                <a:spcPts val="0"/>
              </a:spcBef>
              <a:spcAft>
                <a:spcPts val="0"/>
              </a:spcAft>
            </a:pPr>
            <a:r>
              <a:rPr lang="en-US" sz="1600" dirty="0">
                <a:effectLst/>
                <a:latin typeface="Open Sans" pitchFamily="2" charset="0"/>
                <a:ea typeface="Open Sans" pitchFamily="2" charset="0"/>
                <a:cs typeface="Open Sans" pitchFamily="2" charset="0"/>
              </a:rPr>
              <a:t>If the Trial is successful according to the USDA,  Mendham Township at their option could expand the PPP agreement to whatever properties in the Township determined to be beneficial to the public good.</a:t>
            </a:r>
          </a:p>
        </p:txBody>
      </p:sp>
      <p:sp>
        <p:nvSpPr>
          <p:cNvPr id="22" name="TextBox 21">
            <a:extLst>
              <a:ext uri="{FF2B5EF4-FFF2-40B4-BE49-F238E27FC236}">
                <a16:creationId xmlns:a16="http://schemas.microsoft.com/office/drawing/2014/main" id="{8CC76728-7584-AE3F-2E10-3346D8E371C4}"/>
              </a:ext>
            </a:extLst>
          </p:cNvPr>
          <p:cNvSpPr txBox="1"/>
          <p:nvPr/>
        </p:nvSpPr>
        <p:spPr>
          <a:xfrm>
            <a:off x="1543027" y="5512110"/>
            <a:ext cx="10000044" cy="369332"/>
          </a:xfrm>
          <a:prstGeom prst="rect">
            <a:avLst/>
          </a:prstGeom>
          <a:noFill/>
        </p:spPr>
        <p:txBody>
          <a:bodyPr wrap="square">
            <a:spAutoFit/>
          </a:bodyPr>
          <a:lstStyle/>
          <a:p>
            <a:pPr marR="0" lvl="0">
              <a:spcBef>
                <a:spcPts val="0"/>
              </a:spcBef>
              <a:spcAft>
                <a:spcPts val="800"/>
              </a:spcAft>
            </a:pPr>
            <a:r>
              <a:rPr lang="en-US" sz="1800" dirty="0">
                <a:effectLst/>
                <a:latin typeface="Open Sans" pitchFamily="2" charset="0"/>
                <a:ea typeface="Open Sans" pitchFamily="2" charset="0"/>
                <a:cs typeface="Open Sans" pitchFamily="2" charset="0"/>
              </a:rPr>
              <a:t>Create profit sharing clause in years 4-10 to fund other ecological initiatives</a:t>
            </a:r>
          </a:p>
        </p:txBody>
      </p:sp>
      <p:sp>
        <p:nvSpPr>
          <p:cNvPr id="23" name="TextBox 22">
            <a:extLst>
              <a:ext uri="{FF2B5EF4-FFF2-40B4-BE49-F238E27FC236}">
                <a16:creationId xmlns:a16="http://schemas.microsoft.com/office/drawing/2014/main" id="{855CF2C0-FDF6-C4CD-63BB-F4898B87FFB7}"/>
              </a:ext>
            </a:extLst>
          </p:cNvPr>
          <p:cNvSpPr txBox="1"/>
          <p:nvPr/>
        </p:nvSpPr>
        <p:spPr>
          <a:xfrm>
            <a:off x="697689" y="2442273"/>
            <a:ext cx="692818" cy="1015663"/>
          </a:xfrm>
          <a:prstGeom prst="rect">
            <a:avLst/>
          </a:prstGeom>
          <a:noFill/>
        </p:spPr>
        <p:txBody>
          <a:bodyPr wrap="none" rtlCol="0">
            <a:spAutoFit/>
          </a:bodyPr>
          <a:lstStyle/>
          <a:p>
            <a:r>
              <a:rPr lang="en-US" sz="6000" b="1" dirty="0">
                <a:solidFill>
                  <a:srgbClr val="F8BA00"/>
                </a:solidFill>
                <a:latin typeface="Merriweather" panose="00000500000000000000" pitchFamily="2" charset="0"/>
              </a:rPr>
              <a:t>4</a:t>
            </a:r>
          </a:p>
        </p:txBody>
      </p:sp>
      <p:sp>
        <p:nvSpPr>
          <p:cNvPr id="24" name="TextBox 23">
            <a:extLst>
              <a:ext uri="{FF2B5EF4-FFF2-40B4-BE49-F238E27FC236}">
                <a16:creationId xmlns:a16="http://schemas.microsoft.com/office/drawing/2014/main" id="{3EE16098-B73F-1078-9D50-8D54E39C1AD2}"/>
              </a:ext>
            </a:extLst>
          </p:cNvPr>
          <p:cNvSpPr txBox="1"/>
          <p:nvPr/>
        </p:nvSpPr>
        <p:spPr>
          <a:xfrm>
            <a:off x="734558" y="3765003"/>
            <a:ext cx="655949" cy="1015663"/>
          </a:xfrm>
          <a:prstGeom prst="rect">
            <a:avLst/>
          </a:prstGeom>
          <a:noFill/>
        </p:spPr>
        <p:txBody>
          <a:bodyPr wrap="none" rtlCol="0">
            <a:spAutoFit/>
          </a:bodyPr>
          <a:lstStyle/>
          <a:p>
            <a:r>
              <a:rPr lang="en-US" sz="6000" b="1" dirty="0">
                <a:solidFill>
                  <a:srgbClr val="F8BA00"/>
                </a:solidFill>
                <a:latin typeface="Merriweather" panose="00000500000000000000" pitchFamily="2" charset="0"/>
              </a:rPr>
              <a:t>5</a:t>
            </a:r>
          </a:p>
        </p:txBody>
      </p:sp>
      <p:sp>
        <p:nvSpPr>
          <p:cNvPr id="25" name="TextBox 24">
            <a:extLst>
              <a:ext uri="{FF2B5EF4-FFF2-40B4-BE49-F238E27FC236}">
                <a16:creationId xmlns:a16="http://schemas.microsoft.com/office/drawing/2014/main" id="{956BF981-E6F5-8164-B658-A83EB9A7C600}"/>
              </a:ext>
            </a:extLst>
          </p:cNvPr>
          <p:cNvSpPr txBox="1"/>
          <p:nvPr/>
        </p:nvSpPr>
        <p:spPr>
          <a:xfrm>
            <a:off x="710754" y="5188945"/>
            <a:ext cx="700833" cy="1015663"/>
          </a:xfrm>
          <a:prstGeom prst="rect">
            <a:avLst/>
          </a:prstGeom>
          <a:noFill/>
        </p:spPr>
        <p:txBody>
          <a:bodyPr wrap="none" rtlCol="0">
            <a:spAutoFit/>
          </a:bodyPr>
          <a:lstStyle/>
          <a:p>
            <a:r>
              <a:rPr lang="en-US" sz="6000" b="1" dirty="0">
                <a:solidFill>
                  <a:srgbClr val="F8BA00"/>
                </a:solidFill>
                <a:latin typeface="Merriweather" panose="00000500000000000000" pitchFamily="2" charset="0"/>
              </a:rPr>
              <a:t>6</a:t>
            </a:r>
          </a:p>
        </p:txBody>
      </p:sp>
      <p:cxnSp>
        <p:nvCxnSpPr>
          <p:cNvPr id="27" name="Straight Connector 26">
            <a:extLst>
              <a:ext uri="{FF2B5EF4-FFF2-40B4-BE49-F238E27FC236}">
                <a16:creationId xmlns:a16="http://schemas.microsoft.com/office/drawing/2014/main" id="{1D05F2D1-6DFE-F194-BB1F-85B38CEFF39D}"/>
              </a:ext>
            </a:extLst>
          </p:cNvPr>
          <p:cNvCxnSpPr/>
          <p:nvPr/>
        </p:nvCxnSpPr>
        <p:spPr>
          <a:xfrm>
            <a:off x="1523997" y="3667432"/>
            <a:ext cx="10117397"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CB958-CD24-6FD6-9D3E-850DD6347AFB}"/>
              </a:ext>
            </a:extLst>
          </p:cNvPr>
          <p:cNvCxnSpPr/>
          <p:nvPr/>
        </p:nvCxnSpPr>
        <p:spPr>
          <a:xfrm>
            <a:off x="1543026" y="4978899"/>
            <a:ext cx="10117397"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45076282-0B63-2743-C5AB-D65F636274E0}"/>
              </a:ext>
            </a:extLst>
          </p:cNvPr>
          <p:cNvSpPr>
            <a:spLocks noGrp="1"/>
          </p:cNvSpPr>
          <p:nvPr>
            <p:ph type="dt" sz="half" idx="10"/>
          </p:nvPr>
        </p:nvSpPr>
        <p:spPr/>
        <p:txBody>
          <a:bodyPr/>
          <a:lstStyle/>
          <a:p>
            <a:fld id="{7C7493E6-E270-4420-8708-1F5CACA03314}" type="datetime1">
              <a:rPr lang="en-US" smtClean="0"/>
              <a:t>7/11/2022</a:t>
            </a:fld>
            <a:endParaRPr lang="en-US" dirty="0"/>
          </a:p>
        </p:txBody>
      </p:sp>
      <p:sp>
        <p:nvSpPr>
          <p:cNvPr id="7" name="Slide Number Placeholder 6">
            <a:extLst>
              <a:ext uri="{FF2B5EF4-FFF2-40B4-BE49-F238E27FC236}">
                <a16:creationId xmlns:a16="http://schemas.microsoft.com/office/drawing/2014/main" id="{E8D9687E-D8D4-7D42-57F8-E014F46BAD2B}"/>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Tree>
    <p:extLst>
      <p:ext uri="{BB962C8B-B14F-4D97-AF65-F5344CB8AC3E}">
        <p14:creationId xmlns:p14="http://schemas.microsoft.com/office/powerpoint/2010/main" val="1270109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7CD440-B8C6-0469-E114-78E50983A187}"/>
              </a:ext>
            </a:extLst>
          </p:cNvPr>
          <p:cNvSpPr/>
          <p:nvPr/>
        </p:nvSpPr>
        <p:spPr>
          <a:xfrm>
            <a:off x="617618" y="700186"/>
            <a:ext cx="5478380" cy="906679"/>
          </a:xfrm>
          <a:prstGeom prst="rect">
            <a:avLst/>
          </a:prstGeom>
          <a:blipFill>
            <a:blip r:embed="rId2"/>
            <a:stretch>
              <a:fillRect l="-791" t="-89420" r="-114532"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3F45422-8FDF-565E-524B-4D1AA50091CC}"/>
              </a:ext>
            </a:extLst>
          </p:cNvPr>
          <p:cNvSpPr/>
          <p:nvPr/>
        </p:nvSpPr>
        <p:spPr>
          <a:xfrm>
            <a:off x="-9629" y="700186"/>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A7B8E9-4596-4B17-ACE4-EE2304704504}"/>
              </a:ext>
            </a:extLst>
          </p:cNvPr>
          <p:cNvPicPr>
            <a:picLocks noChangeAspect="1"/>
          </p:cNvPicPr>
          <p:nvPr/>
        </p:nvPicPr>
        <p:blipFill rotWithShape="1">
          <a:blip r:embed="rId3">
            <a:extLst>
              <a:ext uri="{28A0092B-C50C-407E-A947-70E740481C1C}">
                <a14:useLocalDpi xmlns:a14="http://schemas.microsoft.com/office/drawing/2010/main" val="0"/>
              </a:ext>
            </a:extLst>
          </a:blip>
          <a:srcRect l="159" t="-6" r="-159" b="33548"/>
          <a:stretch/>
        </p:blipFill>
        <p:spPr>
          <a:xfrm>
            <a:off x="6276712" y="694864"/>
            <a:ext cx="5305687" cy="5282424"/>
          </a:xfrm>
          <a:prstGeom prst="rect">
            <a:avLst/>
          </a:prstGeom>
        </p:spPr>
      </p:pic>
      <p:sp>
        <p:nvSpPr>
          <p:cNvPr id="11" name="Rectangle 10">
            <a:extLst>
              <a:ext uri="{FF2B5EF4-FFF2-40B4-BE49-F238E27FC236}">
                <a16:creationId xmlns:a16="http://schemas.microsoft.com/office/drawing/2014/main" id="{6A0F4B8D-3FDF-747C-8842-2D45ED5224A5}"/>
              </a:ext>
            </a:extLst>
          </p:cNvPr>
          <p:cNvSpPr/>
          <p:nvPr/>
        </p:nvSpPr>
        <p:spPr>
          <a:xfrm>
            <a:off x="617620" y="1728809"/>
            <a:ext cx="5478380" cy="750770"/>
          </a:xfrm>
          <a:prstGeom prst="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8E325D-BDB8-F459-38E0-32E215B4CFE2}"/>
              </a:ext>
            </a:extLst>
          </p:cNvPr>
          <p:cNvSpPr/>
          <p:nvPr/>
        </p:nvSpPr>
        <p:spPr>
          <a:xfrm>
            <a:off x="617620" y="2678230"/>
            <a:ext cx="5478380" cy="750770"/>
          </a:xfrm>
          <a:prstGeom prst="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D9DA7D-C227-F61B-031C-689E0564BF72}"/>
              </a:ext>
            </a:extLst>
          </p:cNvPr>
          <p:cNvSpPr txBox="1"/>
          <p:nvPr/>
        </p:nvSpPr>
        <p:spPr>
          <a:xfrm>
            <a:off x="609602" y="694864"/>
            <a:ext cx="4578416" cy="939681"/>
          </a:xfrm>
          <a:prstGeom prst="rect">
            <a:avLst/>
          </a:prstGeom>
          <a:noFill/>
        </p:spPr>
        <p:txBody>
          <a:bodyPr wrap="square">
            <a:spAutoFit/>
          </a:bodyPr>
          <a:lstStyle/>
          <a:p>
            <a:pPr marL="0" marR="0">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SUPPORT</a:t>
            </a:r>
          </a:p>
        </p:txBody>
      </p:sp>
      <p:sp>
        <p:nvSpPr>
          <p:cNvPr id="7" name="TextBox 6">
            <a:extLst>
              <a:ext uri="{FF2B5EF4-FFF2-40B4-BE49-F238E27FC236}">
                <a16:creationId xmlns:a16="http://schemas.microsoft.com/office/drawing/2014/main" id="{7FF4C5DE-8A19-FC7D-9060-FFD578E2E2A0}"/>
              </a:ext>
            </a:extLst>
          </p:cNvPr>
          <p:cNvSpPr txBox="1"/>
          <p:nvPr/>
        </p:nvSpPr>
        <p:spPr>
          <a:xfrm>
            <a:off x="617620" y="1819405"/>
            <a:ext cx="5478380" cy="2226250"/>
          </a:xfrm>
          <a:prstGeom prst="rect">
            <a:avLst/>
          </a:prstGeom>
          <a:noFill/>
        </p:spPr>
        <p:txBody>
          <a:bodyPr wrap="square">
            <a:spAutoFit/>
          </a:bodyPr>
          <a:lstStyle/>
          <a:p>
            <a:pPr marL="0" marR="0" algn="just">
              <a:spcBef>
                <a:spcPts val="0"/>
              </a:spcBef>
              <a:spcAft>
                <a:spcPts val="800"/>
              </a:spcAft>
            </a:pPr>
            <a:r>
              <a:rPr lang="en-US" sz="1600" dirty="0">
                <a:effectLst/>
                <a:latin typeface="Open Sans" pitchFamily="2" charset="0"/>
                <a:ea typeface="Open Sans" pitchFamily="2" charset="0"/>
                <a:cs typeface="Open Sans" pitchFamily="2" charset="0"/>
              </a:rPr>
              <a:t>Involve the Environmental Commission In planning, site selection and educational objectives</a:t>
            </a:r>
          </a:p>
          <a:p>
            <a:pPr marL="0" marR="0" algn="just">
              <a:spcBef>
                <a:spcPts val="0"/>
              </a:spcBef>
              <a:spcAft>
                <a:spcPts val="800"/>
              </a:spcAft>
            </a:pPr>
            <a:endParaRPr lang="en-US" sz="1600" dirty="0">
              <a:effectLst/>
              <a:latin typeface="Open Sans" pitchFamily="2" charset="0"/>
              <a:ea typeface="Open Sans" pitchFamily="2" charset="0"/>
              <a:cs typeface="Open Sans" pitchFamily="2" charset="0"/>
            </a:endParaRPr>
          </a:p>
          <a:p>
            <a:pPr marL="0" marR="0" algn="just">
              <a:spcBef>
                <a:spcPts val="0"/>
              </a:spcBef>
              <a:spcAft>
                <a:spcPts val="800"/>
              </a:spcAft>
            </a:pPr>
            <a:r>
              <a:rPr lang="en-US" sz="1600" dirty="0">
                <a:effectLst/>
                <a:latin typeface="Open Sans" pitchFamily="2" charset="0"/>
                <a:ea typeface="Open Sans" pitchFamily="2" charset="0"/>
                <a:cs typeface="Open Sans" pitchFamily="2" charset="0"/>
              </a:rPr>
              <a:t>Solicit scout troops, high school students or town volunteers to do tree inventories and initial soil samples</a:t>
            </a:r>
          </a:p>
          <a:p>
            <a:pPr marL="0" marR="0" algn="just">
              <a:spcBef>
                <a:spcPts val="0"/>
              </a:spcBef>
              <a:spcAft>
                <a:spcPts val="800"/>
              </a:spcAft>
            </a:pPr>
            <a:endParaRPr lang="en-US" sz="1600" dirty="0">
              <a:latin typeface="Open Sans" pitchFamily="2" charset="0"/>
              <a:ea typeface="Open Sans" pitchFamily="2" charset="0"/>
              <a:cs typeface="Open Sans" pitchFamily="2" charset="0"/>
            </a:endParaRPr>
          </a:p>
          <a:p>
            <a:pPr marL="0" marR="0" algn="just">
              <a:spcBef>
                <a:spcPts val="0"/>
              </a:spcBef>
              <a:spcAft>
                <a:spcPts val="800"/>
              </a:spcAft>
            </a:pPr>
            <a:r>
              <a:rPr lang="en-US" sz="1600" dirty="0">
                <a:effectLst/>
                <a:latin typeface="Open Sans" pitchFamily="2" charset="0"/>
                <a:ea typeface="Open Sans" pitchFamily="2" charset="0"/>
                <a:cs typeface="Open Sans" pitchFamily="2" charset="0"/>
              </a:rPr>
              <a:t>Monthly educational trial hikes.</a:t>
            </a:r>
          </a:p>
        </p:txBody>
      </p:sp>
      <p:sp>
        <p:nvSpPr>
          <p:cNvPr id="13" name="Date Placeholder 12">
            <a:extLst>
              <a:ext uri="{FF2B5EF4-FFF2-40B4-BE49-F238E27FC236}">
                <a16:creationId xmlns:a16="http://schemas.microsoft.com/office/drawing/2014/main" id="{203A4B77-124C-C97B-DA85-9815C70D7051}"/>
              </a:ext>
            </a:extLst>
          </p:cNvPr>
          <p:cNvSpPr>
            <a:spLocks noGrp="1"/>
          </p:cNvSpPr>
          <p:nvPr>
            <p:ph type="dt" sz="half" idx="10"/>
          </p:nvPr>
        </p:nvSpPr>
        <p:spPr/>
        <p:txBody>
          <a:bodyPr/>
          <a:lstStyle/>
          <a:p>
            <a:fld id="{5490E5A9-9F79-4B96-94D7-58879B95E6DD}" type="datetime1">
              <a:rPr lang="en-US" smtClean="0"/>
              <a:t>7/11/2022</a:t>
            </a:fld>
            <a:endParaRPr lang="en-US" dirty="0"/>
          </a:p>
        </p:txBody>
      </p:sp>
      <p:sp>
        <p:nvSpPr>
          <p:cNvPr id="14" name="Slide Number Placeholder 13">
            <a:extLst>
              <a:ext uri="{FF2B5EF4-FFF2-40B4-BE49-F238E27FC236}">
                <a16:creationId xmlns:a16="http://schemas.microsoft.com/office/drawing/2014/main" id="{6A7E3777-363E-545F-8156-7777B7278B1B}"/>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
        <p:nvSpPr>
          <p:cNvPr id="17" name="Rectangle 16">
            <a:extLst>
              <a:ext uri="{FF2B5EF4-FFF2-40B4-BE49-F238E27FC236}">
                <a16:creationId xmlns:a16="http://schemas.microsoft.com/office/drawing/2014/main" id="{F85491AD-CA65-F6B5-DD43-FFF3DAAD2FFD}"/>
              </a:ext>
            </a:extLst>
          </p:cNvPr>
          <p:cNvSpPr/>
          <p:nvPr/>
        </p:nvSpPr>
        <p:spPr>
          <a:xfrm>
            <a:off x="617618" y="3627651"/>
            <a:ext cx="5478380" cy="418004"/>
          </a:xfrm>
          <a:prstGeom prst="rect">
            <a:avLst/>
          </a:prstGeom>
          <a:solidFill>
            <a:srgbClr val="435A0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56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20BCF-4216-CD6C-8F3A-D03476BFA4C4}"/>
              </a:ext>
            </a:extLst>
          </p:cNvPr>
          <p:cNvSpPr/>
          <p:nvPr/>
        </p:nvSpPr>
        <p:spPr>
          <a:xfrm>
            <a:off x="1451811" y="693521"/>
            <a:ext cx="9288379" cy="906679"/>
          </a:xfrm>
          <a:prstGeom prst="rect">
            <a:avLst/>
          </a:prstGeom>
          <a:blipFill>
            <a:blip r:embed="rId2"/>
            <a:stretch>
              <a:fillRect l="-466" t="-89420" r="-26533"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2E32B23-50CD-6BD8-E0AB-75230DDFEB51}"/>
              </a:ext>
            </a:extLst>
          </p:cNvPr>
          <p:cNvSpPr/>
          <p:nvPr/>
        </p:nvSpPr>
        <p:spPr>
          <a:xfrm>
            <a:off x="89675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D9DA7D-C227-F61B-031C-689E0564BF72}"/>
              </a:ext>
            </a:extLst>
          </p:cNvPr>
          <p:cNvSpPr txBox="1"/>
          <p:nvPr/>
        </p:nvSpPr>
        <p:spPr>
          <a:xfrm>
            <a:off x="1837623" y="677020"/>
            <a:ext cx="8516755" cy="939681"/>
          </a:xfrm>
          <a:prstGeom prst="rect">
            <a:avLst/>
          </a:prstGeom>
          <a:noFill/>
        </p:spPr>
        <p:txBody>
          <a:bodyPr wrap="square">
            <a:spAutoFit/>
          </a:bodyPr>
          <a:lstStyle/>
          <a:p>
            <a:pPr marL="0" marR="0" algn="ctr">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NEXT STEPS</a:t>
            </a:r>
          </a:p>
        </p:txBody>
      </p:sp>
      <p:sp>
        <p:nvSpPr>
          <p:cNvPr id="5" name="Rectangle 4">
            <a:extLst>
              <a:ext uri="{FF2B5EF4-FFF2-40B4-BE49-F238E27FC236}">
                <a16:creationId xmlns:a16="http://schemas.microsoft.com/office/drawing/2014/main" id="{97EE34DC-571D-0D60-4E0D-C8FFA571E00F}"/>
              </a:ext>
            </a:extLst>
          </p:cNvPr>
          <p:cNvSpPr/>
          <p:nvPr/>
        </p:nvSpPr>
        <p:spPr>
          <a:xfrm>
            <a:off x="1069206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63C9E-B20A-3A2B-795C-5A7CC7BA4C44}"/>
              </a:ext>
            </a:extLst>
          </p:cNvPr>
          <p:cNvSpPr/>
          <p:nvPr/>
        </p:nvSpPr>
        <p:spPr>
          <a:xfrm>
            <a:off x="3420235" y="2963178"/>
            <a:ext cx="931644" cy="931644"/>
          </a:xfrm>
          <a:prstGeom prst="ellipse">
            <a:avLst/>
          </a:prstGeom>
          <a:solidFill>
            <a:srgbClr val="073A0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2E44016-B4FC-CD03-A3FB-EA3A51A86D26}"/>
              </a:ext>
            </a:extLst>
          </p:cNvPr>
          <p:cNvSpPr/>
          <p:nvPr/>
        </p:nvSpPr>
        <p:spPr>
          <a:xfrm>
            <a:off x="7846427" y="2963178"/>
            <a:ext cx="931644" cy="931644"/>
          </a:xfrm>
          <a:prstGeom prst="ellipse">
            <a:avLst/>
          </a:prstGeom>
          <a:solidFill>
            <a:srgbClr val="073A0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422421-4F52-9FDB-4CB0-8EA0F342FA4D}"/>
              </a:ext>
            </a:extLst>
          </p:cNvPr>
          <p:cNvSpPr/>
          <p:nvPr/>
        </p:nvSpPr>
        <p:spPr>
          <a:xfrm>
            <a:off x="1197070" y="2963178"/>
            <a:ext cx="931644" cy="931644"/>
          </a:xfrm>
          <a:prstGeom prst="ellipse">
            <a:avLst/>
          </a:prstGeom>
          <a:solidFill>
            <a:srgbClr val="073A0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BF012DD-87E0-6398-B140-C8E5F83EBE62}"/>
              </a:ext>
            </a:extLst>
          </p:cNvPr>
          <p:cNvSpPr/>
          <p:nvPr/>
        </p:nvSpPr>
        <p:spPr>
          <a:xfrm>
            <a:off x="10059523" y="2963178"/>
            <a:ext cx="931644" cy="931644"/>
          </a:xfrm>
          <a:prstGeom prst="ellipse">
            <a:avLst/>
          </a:prstGeom>
          <a:solidFill>
            <a:srgbClr val="073A0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724A06-D0EB-D535-2C79-1E88B2BBF16D}"/>
              </a:ext>
            </a:extLst>
          </p:cNvPr>
          <p:cNvSpPr/>
          <p:nvPr/>
        </p:nvSpPr>
        <p:spPr>
          <a:xfrm>
            <a:off x="5633331" y="2963178"/>
            <a:ext cx="931644" cy="931644"/>
          </a:xfrm>
          <a:prstGeom prst="ellipse">
            <a:avLst/>
          </a:prstGeom>
          <a:solidFill>
            <a:srgbClr val="073A0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36D7E7D-6686-3DCE-0C6C-940FA153BA98}"/>
              </a:ext>
            </a:extLst>
          </p:cNvPr>
          <p:cNvSpPr txBox="1"/>
          <p:nvPr/>
        </p:nvSpPr>
        <p:spPr>
          <a:xfrm>
            <a:off x="604985" y="4209409"/>
            <a:ext cx="2115815" cy="1015663"/>
          </a:xfrm>
          <a:prstGeom prst="rect">
            <a:avLst/>
          </a:prstGeom>
          <a:noFill/>
        </p:spPr>
        <p:txBody>
          <a:bodyPr wrap="square">
            <a:spAutoFit/>
          </a:bodyPr>
          <a:lstStyle/>
          <a:p>
            <a:pPr marR="0" lvl="0" algn="ctr">
              <a:spcBef>
                <a:spcPts val="0"/>
              </a:spcBef>
              <a:spcAft>
                <a:spcPts val="0"/>
              </a:spcAft>
            </a:pPr>
            <a:r>
              <a:rPr lang="en-US" b="1" dirty="0">
                <a:effectLst/>
                <a:latin typeface="Open Sans" pitchFamily="2" charset="0"/>
                <a:ea typeface="Open Sans" pitchFamily="2" charset="0"/>
                <a:cs typeface="Open Sans" pitchFamily="2" charset="0"/>
              </a:rPr>
              <a:t>1.</a:t>
            </a:r>
          </a:p>
          <a:p>
            <a:pPr marR="0" lvl="0" algn="ctr">
              <a:spcBef>
                <a:spcPts val="0"/>
              </a:spcBef>
              <a:spcAft>
                <a:spcPts val="0"/>
              </a:spcAft>
            </a:pPr>
            <a:r>
              <a:rPr lang="en-US" sz="1400" dirty="0">
                <a:effectLst/>
                <a:latin typeface="Open Sans" pitchFamily="2" charset="0"/>
                <a:ea typeface="Open Sans" pitchFamily="2" charset="0"/>
                <a:cs typeface="Open Sans" pitchFamily="2" charset="0"/>
              </a:rPr>
              <a:t>Get township approval to proceed with a limited Pilot project</a:t>
            </a:r>
          </a:p>
        </p:txBody>
      </p:sp>
      <p:sp>
        <p:nvSpPr>
          <p:cNvPr id="28" name="TextBox 27">
            <a:extLst>
              <a:ext uri="{FF2B5EF4-FFF2-40B4-BE49-F238E27FC236}">
                <a16:creationId xmlns:a16="http://schemas.microsoft.com/office/drawing/2014/main" id="{485EE288-6CAF-FB74-D3BF-E9A72D212B71}"/>
              </a:ext>
            </a:extLst>
          </p:cNvPr>
          <p:cNvSpPr txBox="1"/>
          <p:nvPr/>
        </p:nvSpPr>
        <p:spPr>
          <a:xfrm>
            <a:off x="3126073" y="4209409"/>
            <a:ext cx="1519967" cy="800219"/>
          </a:xfrm>
          <a:prstGeom prst="rect">
            <a:avLst/>
          </a:prstGeom>
          <a:noFill/>
        </p:spPr>
        <p:txBody>
          <a:bodyPr wrap="square">
            <a:spAutoFit/>
          </a:bodyPr>
          <a:lstStyle/>
          <a:p>
            <a:pPr marR="0" lvl="0" algn="ctr">
              <a:spcBef>
                <a:spcPts val="0"/>
              </a:spcBef>
              <a:spcAft>
                <a:spcPts val="0"/>
              </a:spcAft>
            </a:pPr>
            <a:r>
              <a:rPr lang="en-US" b="1" dirty="0">
                <a:effectLst/>
                <a:latin typeface="Open Sans" pitchFamily="2" charset="0"/>
                <a:ea typeface="Open Sans" pitchFamily="2" charset="0"/>
                <a:cs typeface="Open Sans" pitchFamily="2" charset="0"/>
              </a:rPr>
              <a:t>2.</a:t>
            </a:r>
          </a:p>
          <a:p>
            <a:pPr marR="0" lvl="0" algn="ctr">
              <a:spcBef>
                <a:spcPts val="0"/>
              </a:spcBef>
              <a:spcAft>
                <a:spcPts val="0"/>
              </a:spcAft>
            </a:pPr>
            <a:r>
              <a:rPr lang="en-US" sz="1400" dirty="0">
                <a:effectLst/>
                <a:latin typeface="Open Sans" pitchFamily="2" charset="0"/>
                <a:ea typeface="Open Sans" pitchFamily="2" charset="0"/>
                <a:cs typeface="Open Sans" pitchFamily="2" charset="0"/>
              </a:rPr>
              <a:t>Identify lots and collect VFS data</a:t>
            </a:r>
          </a:p>
        </p:txBody>
      </p:sp>
      <p:sp>
        <p:nvSpPr>
          <p:cNvPr id="30" name="TextBox 29">
            <a:extLst>
              <a:ext uri="{FF2B5EF4-FFF2-40B4-BE49-F238E27FC236}">
                <a16:creationId xmlns:a16="http://schemas.microsoft.com/office/drawing/2014/main" id="{E2722D81-0CEF-8074-55BE-0EF76341D9DD}"/>
              </a:ext>
            </a:extLst>
          </p:cNvPr>
          <p:cNvSpPr txBox="1"/>
          <p:nvPr/>
        </p:nvSpPr>
        <p:spPr>
          <a:xfrm>
            <a:off x="7264948" y="4209409"/>
            <a:ext cx="2102664" cy="1015663"/>
          </a:xfrm>
          <a:prstGeom prst="rect">
            <a:avLst/>
          </a:prstGeom>
          <a:noFill/>
        </p:spPr>
        <p:txBody>
          <a:bodyPr wrap="square">
            <a:spAutoFit/>
          </a:bodyPr>
          <a:lstStyle/>
          <a:p>
            <a:pPr marR="0" lvl="0" algn="ctr">
              <a:spcBef>
                <a:spcPts val="0"/>
              </a:spcBef>
              <a:spcAft>
                <a:spcPts val="0"/>
              </a:spcAft>
            </a:pPr>
            <a:r>
              <a:rPr lang="en-US" b="1" dirty="0">
                <a:effectLst/>
                <a:latin typeface="Open Sans" pitchFamily="2" charset="0"/>
                <a:ea typeface="Open Sans" pitchFamily="2" charset="0"/>
                <a:cs typeface="Open Sans" pitchFamily="2" charset="0"/>
              </a:rPr>
              <a:t>4.</a:t>
            </a:r>
          </a:p>
          <a:p>
            <a:pPr marR="0" lvl="0" algn="ctr">
              <a:spcBef>
                <a:spcPts val="0"/>
              </a:spcBef>
              <a:spcAft>
                <a:spcPts val="0"/>
              </a:spcAft>
            </a:pPr>
            <a:r>
              <a:rPr lang="en-US" sz="1400" dirty="0">
                <a:effectLst/>
                <a:latin typeface="Open Sans" pitchFamily="2" charset="0"/>
                <a:ea typeface="Open Sans" pitchFamily="2" charset="0"/>
                <a:cs typeface="Open Sans" pitchFamily="2" charset="0"/>
              </a:rPr>
              <a:t>NJDEP RGGI grant for Mendham Township</a:t>
            </a:r>
          </a:p>
          <a:p>
            <a:pPr marR="0" lvl="0" algn="ctr">
              <a:spcBef>
                <a:spcPts val="0"/>
              </a:spcBef>
              <a:spcAft>
                <a:spcPts val="0"/>
              </a:spcAft>
            </a:pPr>
            <a:r>
              <a:rPr lang="en-US" sz="1400" dirty="0">
                <a:effectLst/>
                <a:latin typeface="Open Sans" pitchFamily="2" charset="0"/>
                <a:ea typeface="Open Sans" pitchFamily="2" charset="0"/>
                <a:cs typeface="Open Sans" pitchFamily="2" charset="0"/>
              </a:rPr>
              <a:t>(optional)</a:t>
            </a:r>
          </a:p>
        </p:txBody>
      </p:sp>
      <p:sp>
        <p:nvSpPr>
          <p:cNvPr id="32" name="TextBox 31">
            <a:extLst>
              <a:ext uri="{FF2B5EF4-FFF2-40B4-BE49-F238E27FC236}">
                <a16:creationId xmlns:a16="http://schemas.microsoft.com/office/drawing/2014/main" id="{E2D3AC26-A36D-F23C-B096-095778B54D17}"/>
              </a:ext>
            </a:extLst>
          </p:cNvPr>
          <p:cNvSpPr txBox="1"/>
          <p:nvPr/>
        </p:nvSpPr>
        <p:spPr>
          <a:xfrm>
            <a:off x="9491607" y="4209409"/>
            <a:ext cx="2095676" cy="1015663"/>
          </a:xfrm>
          <a:prstGeom prst="rect">
            <a:avLst/>
          </a:prstGeom>
          <a:noFill/>
        </p:spPr>
        <p:txBody>
          <a:bodyPr wrap="square">
            <a:spAutoFit/>
          </a:bodyPr>
          <a:lstStyle/>
          <a:p>
            <a:pPr marR="0" lvl="0" algn="ctr">
              <a:spcBef>
                <a:spcPts val="0"/>
              </a:spcBef>
              <a:spcAft>
                <a:spcPts val="0"/>
              </a:spcAft>
            </a:pPr>
            <a:r>
              <a:rPr lang="en-US" b="1" dirty="0">
                <a:effectLst/>
                <a:latin typeface="Open Sans" pitchFamily="2" charset="0"/>
                <a:ea typeface="Open Sans" pitchFamily="2" charset="0"/>
                <a:cs typeface="Open Sans" pitchFamily="2" charset="0"/>
              </a:rPr>
              <a:t>5.</a:t>
            </a:r>
          </a:p>
          <a:p>
            <a:pPr marR="0" lvl="0" algn="ctr">
              <a:spcBef>
                <a:spcPts val="0"/>
              </a:spcBef>
              <a:spcAft>
                <a:spcPts val="0"/>
              </a:spcAft>
            </a:pPr>
            <a:r>
              <a:rPr lang="en-US" sz="1400" dirty="0">
                <a:effectLst/>
                <a:latin typeface="Open Sans" pitchFamily="2" charset="0"/>
                <a:ea typeface="Open Sans" pitchFamily="2" charset="0"/>
                <a:cs typeface="Open Sans" pitchFamily="2" charset="0"/>
              </a:rPr>
              <a:t>USDA CSP and SHD grants for Mendham Mushrooms</a:t>
            </a:r>
          </a:p>
        </p:txBody>
      </p:sp>
      <p:sp>
        <p:nvSpPr>
          <p:cNvPr id="34" name="TextBox 33">
            <a:extLst>
              <a:ext uri="{FF2B5EF4-FFF2-40B4-BE49-F238E27FC236}">
                <a16:creationId xmlns:a16="http://schemas.microsoft.com/office/drawing/2014/main" id="{EB7DC4B1-547E-AF1D-1EAA-9E2EB23742CA}"/>
              </a:ext>
            </a:extLst>
          </p:cNvPr>
          <p:cNvSpPr txBox="1"/>
          <p:nvPr/>
        </p:nvSpPr>
        <p:spPr>
          <a:xfrm>
            <a:off x="5022717" y="4220197"/>
            <a:ext cx="2213901" cy="902811"/>
          </a:xfrm>
          <a:prstGeom prst="rect">
            <a:avLst/>
          </a:prstGeom>
          <a:noFill/>
        </p:spPr>
        <p:txBody>
          <a:bodyPr wrap="square">
            <a:spAutoFit/>
          </a:bodyPr>
          <a:lstStyle/>
          <a:p>
            <a:pPr marR="0" lvl="0" algn="ctr">
              <a:spcBef>
                <a:spcPts val="0"/>
              </a:spcBef>
              <a:spcAft>
                <a:spcPts val="800"/>
              </a:spcAft>
            </a:pPr>
            <a:r>
              <a:rPr lang="en-US" b="1" dirty="0">
                <a:effectLst/>
                <a:latin typeface="Open Sans" pitchFamily="2" charset="0"/>
                <a:ea typeface="Open Sans" pitchFamily="2" charset="0"/>
                <a:cs typeface="Open Sans" pitchFamily="2" charset="0"/>
              </a:rPr>
              <a:t>3.</a:t>
            </a:r>
          </a:p>
          <a:p>
            <a:pPr marR="0" lvl="0" algn="ctr">
              <a:spcBef>
                <a:spcPts val="0"/>
              </a:spcBef>
              <a:spcAft>
                <a:spcPts val="800"/>
              </a:spcAft>
            </a:pPr>
            <a:r>
              <a:rPr lang="en-US" sz="1400" dirty="0">
                <a:effectLst/>
                <a:latin typeface="Open Sans" pitchFamily="2" charset="0"/>
                <a:ea typeface="Open Sans" pitchFamily="2" charset="0"/>
                <a:cs typeface="Open Sans" pitchFamily="2" charset="0"/>
              </a:rPr>
              <a:t>Draft, approve and execute PPP agreement</a:t>
            </a:r>
          </a:p>
        </p:txBody>
      </p:sp>
      <p:pic>
        <p:nvPicPr>
          <p:cNvPr id="19" name="Picture 18">
            <a:extLst>
              <a:ext uri="{FF2B5EF4-FFF2-40B4-BE49-F238E27FC236}">
                <a16:creationId xmlns:a16="http://schemas.microsoft.com/office/drawing/2014/main" id="{A42FC673-6D9D-602C-200E-B8966EF89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5602" y="3165494"/>
            <a:ext cx="527012" cy="527012"/>
          </a:xfrm>
          <a:prstGeom prst="rect">
            <a:avLst/>
          </a:prstGeom>
        </p:spPr>
      </p:pic>
      <p:pic>
        <p:nvPicPr>
          <p:cNvPr id="41" name="Picture 40">
            <a:extLst>
              <a:ext uri="{FF2B5EF4-FFF2-40B4-BE49-F238E27FC236}">
                <a16:creationId xmlns:a16="http://schemas.microsoft.com/office/drawing/2014/main" id="{A612CB45-EA19-AB72-8361-B10826247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187" y="3282261"/>
            <a:ext cx="634011" cy="293478"/>
          </a:xfrm>
          <a:prstGeom prst="rect">
            <a:avLst/>
          </a:prstGeom>
        </p:spPr>
      </p:pic>
      <p:pic>
        <p:nvPicPr>
          <p:cNvPr id="43" name="Picture 42">
            <a:extLst>
              <a:ext uri="{FF2B5EF4-FFF2-40B4-BE49-F238E27FC236}">
                <a16:creationId xmlns:a16="http://schemas.microsoft.com/office/drawing/2014/main" id="{DFA533D8-08FE-0CA5-69A7-9C4BA4837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386" y="3165494"/>
            <a:ext cx="527013" cy="527013"/>
          </a:xfrm>
          <a:prstGeom prst="rect">
            <a:avLst/>
          </a:prstGeom>
        </p:spPr>
      </p:pic>
      <p:pic>
        <p:nvPicPr>
          <p:cNvPr id="45" name="Picture 44">
            <a:extLst>
              <a:ext uri="{FF2B5EF4-FFF2-40B4-BE49-F238E27FC236}">
                <a16:creationId xmlns:a16="http://schemas.microsoft.com/office/drawing/2014/main" id="{2F4D9748-CEBB-8581-90AF-60C355294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6402" y="3161401"/>
            <a:ext cx="599311" cy="535199"/>
          </a:xfrm>
          <a:prstGeom prst="rect">
            <a:avLst/>
          </a:prstGeom>
        </p:spPr>
      </p:pic>
      <p:pic>
        <p:nvPicPr>
          <p:cNvPr id="47" name="Picture 46">
            <a:extLst>
              <a:ext uri="{FF2B5EF4-FFF2-40B4-BE49-F238E27FC236}">
                <a16:creationId xmlns:a16="http://schemas.microsoft.com/office/drawing/2014/main" id="{D13DB773-A7F4-B3AC-C6FB-25A4C71EA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904" y="3165494"/>
            <a:ext cx="527012" cy="527012"/>
          </a:xfrm>
          <a:prstGeom prst="rect">
            <a:avLst/>
          </a:prstGeom>
        </p:spPr>
      </p:pic>
      <p:cxnSp>
        <p:nvCxnSpPr>
          <p:cNvPr id="55" name="Straight Arrow Connector 54">
            <a:extLst>
              <a:ext uri="{FF2B5EF4-FFF2-40B4-BE49-F238E27FC236}">
                <a16:creationId xmlns:a16="http://schemas.microsoft.com/office/drawing/2014/main" id="{A552DBCB-E85B-C47D-15F9-2E6FE18F45E0}"/>
              </a:ext>
            </a:extLst>
          </p:cNvPr>
          <p:cNvCxnSpPr>
            <a:cxnSpLocks/>
          </p:cNvCxnSpPr>
          <p:nvPr/>
        </p:nvCxnSpPr>
        <p:spPr>
          <a:xfrm>
            <a:off x="2356595" y="3429000"/>
            <a:ext cx="838676" cy="0"/>
          </a:xfrm>
          <a:prstGeom prst="straightConnector1">
            <a:avLst/>
          </a:prstGeom>
          <a:ln w="76200">
            <a:solidFill>
              <a:srgbClr val="F8BA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8AC039E-AE83-C7F4-5E36-25289362C71C}"/>
              </a:ext>
            </a:extLst>
          </p:cNvPr>
          <p:cNvCxnSpPr>
            <a:cxnSpLocks/>
          </p:cNvCxnSpPr>
          <p:nvPr/>
        </p:nvCxnSpPr>
        <p:spPr>
          <a:xfrm>
            <a:off x="4536972" y="3429000"/>
            <a:ext cx="838676" cy="0"/>
          </a:xfrm>
          <a:prstGeom prst="straightConnector1">
            <a:avLst/>
          </a:prstGeom>
          <a:ln w="76200">
            <a:solidFill>
              <a:srgbClr val="F8BA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F3801AA-AC72-902A-DEFB-B1CD6FAF1972}"/>
              </a:ext>
            </a:extLst>
          </p:cNvPr>
          <p:cNvCxnSpPr>
            <a:cxnSpLocks/>
          </p:cNvCxnSpPr>
          <p:nvPr/>
        </p:nvCxnSpPr>
        <p:spPr>
          <a:xfrm>
            <a:off x="6745373" y="3429000"/>
            <a:ext cx="838676" cy="0"/>
          </a:xfrm>
          <a:prstGeom prst="straightConnector1">
            <a:avLst/>
          </a:prstGeom>
          <a:ln w="76200">
            <a:solidFill>
              <a:srgbClr val="F8BA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5DCE809-A91E-F8E8-2D8C-149C343E5509}"/>
              </a:ext>
            </a:extLst>
          </p:cNvPr>
          <p:cNvCxnSpPr>
            <a:cxnSpLocks/>
          </p:cNvCxnSpPr>
          <p:nvPr/>
        </p:nvCxnSpPr>
        <p:spPr>
          <a:xfrm>
            <a:off x="8990140" y="3429000"/>
            <a:ext cx="838676" cy="0"/>
          </a:xfrm>
          <a:prstGeom prst="straightConnector1">
            <a:avLst/>
          </a:prstGeom>
          <a:ln w="76200">
            <a:solidFill>
              <a:srgbClr val="F8BA00"/>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7FC36C6B-5B36-D9F8-1180-B64622ED3CF0}"/>
              </a:ext>
            </a:extLst>
          </p:cNvPr>
          <p:cNvSpPr>
            <a:spLocks noGrp="1"/>
          </p:cNvSpPr>
          <p:nvPr>
            <p:ph type="dt" sz="half" idx="10"/>
          </p:nvPr>
        </p:nvSpPr>
        <p:spPr/>
        <p:txBody>
          <a:bodyPr/>
          <a:lstStyle/>
          <a:p>
            <a:fld id="{0A7E296F-C636-4EA8-BA21-C471045634F8}" type="datetime1">
              <a:rPr lang="en-US" smtClean="0"/>
              <a:t>7/11/2022</a:t>
            </a:fld>
            <a:endParaRPr lang="en-US" dirty="0"/>
          </a:p>
        </p:txBody>
      </p:sp>
      <p:sp>
        <p:nvSpPr>
          <p:cNvPr id="7" name="Slide Number Placeholder 6">
            <a:extLst>
              <a:ext uri="{FF2B5EF4-FFF2-40B4-BE49-F238E27FC236}">
                <a16:creationId xmlns:a16="http://schemas.microsoft.com/office/drawing/2014/main" id="{F37DDA36-CBBB-9599-E3AC-ED04F49A7783}"/>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Tree>
    <p:extLst>
      <p:ext uri="{BB962C8B-B14F-4D97-AF65-F5344CB8AC3E}">
        <p14:creationId xmlns:p14="http://schemas.microsoft.com/office/powerpoint/2010/main" val="3895051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07A8E5-66A5-76CD-43E9-E626170F9A68}"/>
              </a:ext>
            </a:extLst>
          </p:cNvPr>
          <p:cNvSpPr txBox="1"/>
          <p:nvPr/>
        </p:nvSpPr>
        <p:spPr>
          <a:xfrm>
            <a:off x="609601" y="1704959"/>
            <a:ext cx="9163049" cy="3961790"/>
          </a:xfrm>
          <a:prstGeom prst="rect">
            <a:avLst/>
          </a:prstGeom>
          <a:noFill/>
        </p:spPr>
        <p:txBody>
          <a:bodyPr wrap="square">
            <a:spAutoFit/>
          </a:bodyPr>
          <a:lstStyle/>
          <a:p>
            <a:pPr>
              <a:lnSpc>
                <a:spcPct val="200000"/>
              </a:lnSpc>
            </a:pPr>
            <a:r>
              <a:rPr lang="en-US" sz="1600" b="1" dirty="0">
                <a:solidFill>
                  <a:srgbClr val="037546"/>
                </a:solidFill>
                <a:latin typeface="Open Sans" pitchFamily="2" charset="0"/>
                <a:ea typeface="Open Sans" pitchFamily="2" charset="0"/>
                <a:cs typeface="Open Sans" pitchFamily="2" charset="0"/>
              </a:rPr>
              <a:t>[1] </a:t>
            </a:r>
            <a:r>
              <a:rPr lang="en-US" sz="1600" dirty="0">
                <a:effectLst/>
                <a:latin typeface="Open Sans" pitchFamily="2" charset="0"/>
                <a:ea typeface="Open Sans" pitchFamily="2" charset="0"/>
                <a:cs typeface="Open Sans" pitchFamily="2" charset="0"/>
              </a:rPr>
              <a:t>Grime et al., </a:t>
            </a:r>
            <a:r>
              <a:rPr lang="en-US" sz="1600" b="1" dirty="0">
                <a:effectLst/>
                <a:latin typeface="Open Sans" pitchFamily="2" charset="0"/>
                <a:ea typeface="Open Sans" pitchFamily="2" charset="0"/>
                <a:cs typeface="Open Sans" pitchFamily="2" charset="0"/>
              </a:rPr>
              <a:t>1987</a:t>
            </a:r>
            <a:endParaRPr lang="en-US" sz="1600" dirty="0">
              <a:latin typeface="Open Sans" pitchFamily="2" charset="0"/>
              <a:ea typeface="Open Sans" pitchFamily="2" charset="0"/>
              <a:cs typeface="Open Sans" pitchFamily="2" charset="0"/>
            </a:endParaRPr>
          </a:p>
          <a:p>
            <a:pPr>
              <a:lnSpc>
                <a:spcPct val="200000"/>
              </a:lnSpc>
            </a:pPr>
            <a:r>
              <a:rPr lang="en-US" sz="1600" b="1" dirty="0">
                <a:solidFill>
                  <a:srgbClr val="037546"/>
                </a:solidFill>
                <a:latin typeface="Open Sans" pitchFamily="2" charset="0"/>
                <a:ea typeface="Open Sans" pitchFamily="2" charset="0"/>
                <a:cs typeface="Open Sans" pitchFamily="2" charset="0"/>
              </a:rPr>
              <a:t>[2] </a:t>
            </a:r>
            <a:r>
              <a:rPr lang="en-US" sz="1600" dirty="0">
                <a:effectLst/>
                <a:latin typeface="Open Sans" pitchFamily="2" charset="0"/>
                <a:ea typeface="Open Sans" pitchFamily="2" charset="0"/>
                <a:cs typeface="Open Sans" pitchFamily="2" charset="0"/>
              </a:rPr>
              <a:t>van der Heijden &amp; Horton, </a:t>
            </a:r>
            <a:r>
              <a:rPr lang="en-US" sz="1600" b="1" dirty="0">
                <a:effectLst/>
                <a:latin typeface="Open Sans" pitchFamily="2" charset="0"/>
                <a:ea typeface="Open Sans" pitchFamily="2" charset="0"/>
                <a:cs typeface="Open Sans" pitchFamily="2" charset="0"/>
              </a:rPr>
              <a:t>2009</a:t>
            </a:r>
            <a:endParaRPr lang="en-US" sz="1600" dirty="0">
              <a:latin typeface="Open Sans" pitchFamily="2" charset="0"/>
              <a:ea typeface="Open Sans" pitchFamily="2" charset="0"/>
              <a:cs typeface="Open Sans" pitchFamily="2" charset="0"/>
            </a:endParaRPr>
          </a:p>
          <a:p>
            <a:pPr>
              <a:lnSpc>
                <a:spcPct val="200000"/>
              </a:lnSpc>
            </a:pPr>
            <a:r>
              <a:rPr lang="en-US" sz="1600" b="1" dirty="0">
                <a:solidFill>
                  <a:srgbClr val="037546"/>
                </a:solidFill>
                <a:latin typeface="Open Sans" pitchFamily="2" charset="0"/>
                <a:ea typeface="Open Sans" pitchFamily="2" charset="0"/>
                <a:cs typeface="Open Sans" pitchFamily="2" charset="0"/>
              </a:rPr>
              <a:t>[3] </a:t>
            </a:r>
            <a:r>
              <a:rPr lang="en-US" sz="1600" dirty="0">
                <a:effectLst/>
                <a:latin typeface="Open Sans" pitchFamily="2" charset="0"/>
                <a:ea typeface="Open Sans" pitchFamily="2" charset="0"/>
                <a:cs typeface="Open Sans" pitchFamily="2" charset="0"/>
              </a:rPr>
              <a:t>Newman </a:t>
            </a:r>
            <a:r>
              <a:rPr lang="en-US" sz="1600" b="1" dirty="0">
                <a:effectLst/>
                <a:latin typeface="Open Sans" pitchFamily="2" charset="0"/>
                <a:ea typeface="Open Sans" pitchFamily="2" charset="0"/>
                <a:cs typeface="Open Sans" pitchFamily="2" charset="0"/>
              </a:rPr>
              <a:t>1988</a:t>
            </a:r>
            <a:endParaRPr lang="en-US" sz="1600" dirty="0">
              <a:latin typeface="Open Sans" pitchFamily="2" charset="0"/>
              <a:ea typeface="Open Sans" pitchFamily="2" charset="0"/>
              <a:cs typeface="Open Sans" pitchFamily="2" charset="0"/>
            </a:endParaRPr>
          </a:p>
          <a:p>
            <a:pPr>
              <a:lnSpc>
                <a:spcPct val="200000"/>
              </a:lnSpc>
            </a:pPr>
            <a:r>
              <a:rPr lang="en-US" sz="1600" b="1" dirty="0">
                <a:solidFill>
                  <a:srgbClr val="037546"/>
                </a:solidFill>
                <a:latin typeface="Open Sans" pitchFamily="2" charset="0"/>
                <a:ea typeface="Open Sans" pitchFamily="2" charset="0"/>
                <a:cs typeface="Open Sans" pitchFamily="2" charset="0"/>
              </a:rPr>
              <a:t>[4] </a:t>
            </a:r>
            <a:r>
              <a:rPr lang="en-US" sz="1600" dirty="0" err="1">
                <a:effectLst/>
                <a:latin typeface="Open Sans" pitchFamily="2" charset="0"/>
                <a:ea typeface="Open Sans" pitchFamily="2" charset="0"/>
                <a:cs typeface="Open Sans" pitchFamily="2" charset="0"/>
              </a:rPr>
              <a:t>Kytoviita</a:t>
            </a:r>
            <a:r>
              <a:rPr lang="en-US" sz="1600" dirty="0">
                <a:effectLst/>
                <a:latin typeface="Open Sans" pitchFamily="2" charset="0"/>
                <a:ea typeface="Open Sans" pitchFamily="2" charset="0"/>
                <a:cs typeface="Open Sans" pitchFamily="2" charset="0"/>
              </a:rPr>
              <a:t> et al., </a:t>
            </a:r>
            <a:r>
              <a:rPr lang="en-US" sz="1600" b="1" dirty="0">
                <a:effectLst/>
                <a:latin typeface="Open Sans" pitchFamily="2" charset="0"/>
                <a:ea typeface="Open Sans" pitchFamily="2" charset="0"/>
                <a:cs typeface="Open Sans" pitchFamily="2" charset="0"/>
              </a:rPr>
              <a:t>2003</a:t>
            </a:r>
            <a:endParaRPr lang="en-US" sz="1600" dirty="0">
              <a:latin typeface="Open Sans" pitchFamily="2" charset="0"/>
              <a:ea typeface="Open Sans" pitchFamily="2" charset="0"/>
              <a:cs typeface="Open Sans" pitchFamily="2" charset="0"/>
            </a:endParaRPr>
          </a:p>
          <a:p>
            <a:pPr>
              <a:lnSpc>
                <a:spcPct val="200000"/>
              </a:lnSpc>
            </a:pPr>
            <a:r>
              <a:rPr lang="en-US" sz="1600" b="1" dirty="0">
                <a:solidFill>
                  <a:srgbClr val="037546"/>
                </a:solidFill>
                <a:latin typeface="Open Sans" pitchFamily="2" charset="0"/>
                <a:ea typeface="Open Sans" pitchFamily="2" charset="0"/>
                <a:cs typeface="Open Sans" pitchFamily="2" charset="0"/>
              </a:rPr>
              <a:t>[5] </a:t>
            </a:r>
            <a:r>
              <a:rPr lang="en-US" sz="1600" dirty="0">
                <a:effectLst/>
                <a:latin typeface="Open Sans" pitchFamily="2" charset="0"/>
                <a:ea typeface="Open Sans" pitchFamily="2" charset="0"/>
                <a:cs typeface="Open Sans" pitchFamily="2" charset="0"/>
              </a:rPr>
              <a:t>Kiers et al., </a:t>
            </a:r>
            <a:r>
              <a:rPr lang="en-US" sz="1600" b="1" dirty="0">
                <a:effectLst/>
                <a:latin typeface="Open Sans" pitchFamily="2" charset="0"/>
                <a:ea typeface="Open Sans" pitchFamily="2" charset="0"/>
                <a:cs typeface="Open Sans" pitchFamily="2" charset="0"/>
              </a:rPr>
              <a:t>2011</a:t>
            </a:r>
            <a:endParaRPr lang="en-US" sz="1600" dirty="0">
              <a:latin typeface="Open Sans" pitchFamily="2" charset="0"/>
              <a:ea typeface="Open Sans" pitchFamily="2" charset="0"/>
              <a:cs typeface="Open Sans" pitchFamily="2" charset="0"/>
            </a:endParaRPr>
          </a:p>
          <a:p>
            <a:pPr>
              <a:lnSpc>
                <a:spcPct val="200000"/>
              </a:lnSpc>
            </a:pPr>
            <a:r>
              <a:rPr lang="en-US" sz="1600" b="1" dirty="0">
                <a:solidFill>
                  <a:srgbClr val="037546"/>
                </a:solidFill>
                <a:latin typeface="Open Sans" pitchFamily="2" charset="0"/>
                <a:ea typeface="Open Sans" pitchFamily="2" charset="0"/>
                <a:cs typeface="Open Sans" pitchFamily="2" charset="0"/>
              </a:rPr>
              <a:t>[6] </a:t>
            </a:r>
            <a:r>
              <a:rPr lang="en-US" sz="1600" dirty="0" err="1">
                <a:effectLst/>
                <a:latin typeface="Open Sans" pitchFamily="2" charset="0"/>
                <a:ea typeface="Open Sans" pitchFamily="2" charset="0"/>
                <a:cs typeface="Open Sans" pitchFamily="2" charset="0"/>
              </a:rPr>
              <a:t>Selosse</a:t>
            </a:r>
            <a:r>
              <a:rPr lang="en-US" sz="1600" dirty="0">
                <a:effectLst/>
                <a:latin typeface="Open Sans" pitchFamily="2" charset="0"/>
                <a:ea typeface="Open Sans" pitchFamily="2" charset="0"/>
                <a:cs typeface="Open Sans" pitchFamily="2" charset="0"/>
              </a:rPr>
              <a:t> &amp; Le </a:t>
            </a:r>
            <a:r>
              <a:rPr lang="en-US" sz="1600" dirty="0" err="1">
                <a:effectLst/>
                <a:latin typeface="Open Sans" pitchFamily="2" charset="0"/>
                <a:ea typeface="Open Sans" pitchFamily="2" charset="0"/>
                <a:cs typeface="Open Sans" pitchFamily="2" charset="0"/>
              </a:rPr>
              <a:t>Tacon</a:t>
            </a:r>
            <a:r>
              <a:rPr lang="en-US" sz="1600" dirty="0">
                <a:effectLst/>
                <a:latin typeface="Open Sans" pitchFamily="2" charset="0"/>
                <a:ea typeface="Open Sans" pitchFamily="2" charset="0"/>
                <a:cs typeface="Open Sans" pitchFamily="2" charset="0"/>
              </a:rPr>
              <a:t>, </a:t>
            </a:r>
            <a:r>
              <a:rPr lang="en-US" sz="1600" b="1" dirty="0">
                <a:effectLst/>
                <a:latin typeface="Open Sans" pitchFamily="2" charset="0"/>
                <a:ea typeface="Open Sans" pitchFamily="2" charset="0"/>
                <a:cs typeface="Open Sans" pitchFamily="2" charset="0"/>
              </a:rPr>
              <a:t>1998</a:t>
            </a:r>
            <a:endParaRPr lang="en-US" sz="1600" dirty="0">
              <a:latin typeface="Open Sans" pitchFamily="2" charset="0"/>
              <a:ea typeface="Open Sans" pitchFamily="2" charset="0"/>
              <a:cs typeface="Open Sans" pitchFamily="2" charset="0"/>
            </a:endParaRPr>
          </a:p>
          <a:p>
            <a:pPr>
              <a:lnSpc>
                <a:spcPct val="200000"/>
              </a:lnSpc>
            </a:pPr>
            <a:r>
              <a:rPr lang="en-US" sz="1600" b="1" dirty="0">
                <a:solidFill>
                  <a:srgbClr val="037546"/>
                </a:solidFill>
                <a:latin typeface="Open Sans" pitchFamily="2" charset="0"/>
                <a:ea typeface="Open Sans" pitchFamily="2" charset="0"/>
                <a:cs typeface="Open Sans" pitchFamily="2" charset="0"/>
              </a:rPr>
              <a:t>[7] </a:t>
            </a:r>
            <a:r>
              <a:rPr lang="en-US" sz="1600" dirty="0" err="1">
                <a:effectLst/>
                <a:latin typeface="Open Sans" pitchFamily="2" charset="0"/>
                <a:ea typeface="Open Sans" pitchFamily="2" charset="0"/>
                <a:cs typeface="Open Sans" pitchFamily="2" charset="0"/>
              </a:rPr>
              <a:t>Brundrett</a:t>
            </a:r>
            <a:r>
              <a:rPr lang="en-US" sz="1600" dirty="0">
                <a:effectLst/>
                <a:latin typeface="Open Sans" pitchFamily="2" charset="0"/>
                <a:ea typeface="Open Sans" pitchFamily="2" charset="0"/>
                <a:cs typeface="Open Sans" pitchFamily="2" charset="0"/>
              </a:rPr>
              <a:t>, </a:t>
            </a:r>
            <a:r>
              <a:rPr lang="en-US" sz="1600" b="1" dirty="0">
                <a:effectLst/>
                <a:latin typeface="Open Sans" pitchFamily="2" charset="0"/>
                <a:ea typeface="Open Sans" pitchFamily="2" charset="0"/>
                <a:cs typeface="Open Sans" pitchFamily="2" charset="0"/>
              </a:rPr>
              <a:t>2002</a:t>
            </a:r>
            <a:endParaRPr lang="en-US" sz="1600" dirty="0">
              <a:latin typeface="Open Sans" pitchFamily="2" charset="0"/>
              <a:ea typeface="Open Sans" pitchFamily="2" charset="0"/>
              <a:cs typeface="Open Sans" pitchFamily="2" charset="0"/>
            </a:endParaRPr>
          </a:p>
          <a:p>
            <a:pPr>
              <a:lnSpc>
                <a:spcPct val="200000"/>
              </a:lnSpc>
            </a:pPr>
            <a:r>
              <a:rPr lang="en-US" sz="1600" b="1" dirty="0">
                <a:solidFill>
                  <a:srgbClr val="037546"/>
                </a:solidFill>
                <a:latin typeface="Open Sans" pitchFamily="2" charset="0"/>
                <a:ea typeface="Open Sans" pitchFamily="2" charset="0"/>
                <a:cs typeface="Open Sans" pitchFamily="2" charset="0"/>
              </a:rPr>
              <a:t>[8] </a:t>
            </a:r>
            <a:r>
              <a:rPr lang="en-US" sz="1600" dirty="0">
                <a:effectLst/>
                <a:latin typeface="Open Sans" pitchFamily="2" charset="0"/>
                <a:ea typeface="Open Sans" pitchFamily="2" charset="0"/>
                <a:cs typeface="Open Sans" pitchFamily="2" charset="0"/>
              </a:rPr>
              <a:t>Bahram et al., </a:t>
            </a:r>
            <a:r>
              <a:rPr lang="en-US" sz="1600" b="1" dirty="0">
                <a:effectLst/>
                <a:latin typeface="Open Sans" pitchFamily="2" charset="0"/>
                <a:ea typeface="Open Sans" pitchFamily="2" charset="0"/>
                <a:cs typeface="Open Sans" pitchFamily="2" charset="0"/>
              </a:rPr>
              <a:t>2014</a:t>
            </a:r>
            <a:endParaRPr lang="en-US" sz="1600" dirty="0">
              <a:latin typeface="Open Sans" pitchFamily="2" charset="0"/>
              <a:ea typeface="Open Sans" pitchFamily="2" charset="0"/>
              <a:cs typeface="Open Sans" pitchFamily="2" charset="0"/>
            </a:endParaRPr>
          </a:p>
        </p:txBody>
      </p:sp>
      <p:sp>
        <p:nvSpPr>
          <p:cNvPr id="2" name="Date Placeholder 1">
            <a:extLst>
              <a:ext uri="{FF2B5EF4-FFF2-40B4-BE49-F238E27FC236}">
                <a16:creationId xmlns:a16="http://schemas.microsoft.com/office/drawing/2014/main" id="{5575B7D0-0B4B-8308-5127-4F5EF34C087A}"/>
              </a:ext>
            </a:extLst>
          </p:cNvPr>
          <p:cNvSpPr>
            <a:spLocks noGrp="1"/>
          </p:cNvSpPr>
          <p:nvPr>
            <p:ph type="dt" sz="half" idx="10"/>
          </p:nvPr>
        </p:nvSpPr>
        <p:spPr/>
        <p:txBody>
          <a:bodyPr/>
          <a:lstStyle/>
          <a:p>
            <a:fld id="{90125351-71FA-414E-8DE0-69B8675BB1AD}" type="datetime1">
              <a:rPr lang="en-US" smtClean="0"/>
              <a:t>7/11/2022</a:t>
            </a:fld>
            <a:endParaRPr lang="en-US" dirty="0"/>
          </a:p>
        </p:txBody>
      </p:sp>
      <p:sp>
        <p:nvSpPr>
          <p:cNvPr id="3" name="Slide Number Placeholder 2">
            <a:extLst>
              <a:ext uri="{FF2B5EF4-FFF2-40B4-BE49-F238E27FC236}">
                <a16:creationId xmlns:a16="http://schemas.microsoft.com/office/drawing/2014/main" id="{C5F078D6-F8DC-887C-241F-CFFF1FE6B3DF}"/>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
        <p:nvSpPr>
          <p:cNvPr id="7" name="Rectangle 6">
            <a:extLst>
              <a:ext uri="{FF2B5EF4-FFF2-40B4-BE49-F238E27FC236}">
                <a16:creationId xmlns:a16="http://schemas.microsoft.com/office/drawing/2014/main" id="{9B997ED4-F858-1FD4-167E-6D63FB881DE1}"/>
              </a:ext>
            </a:extLst>
          </p:cNvPr>
          <p:cNvSpPr/>
          <p:nvPr/>
        </p:nvSpPr>
        <p:spPr>
          <a:xfrm>
            <a:off x="609601" y="672865"/>
            <a:ext cx="9288379" cy="906679"/>
          </a:xfrm>
          <a:prstGeom prst="rect">
            <a:avLst/>
          </a:prstGeom>
          <a:blipFill>
            <a:blip r:embed="rId2"/>
            <a:stretch>
              <a:fillRect l="-466" t="-89420" r="-26533"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extBox 7">
            <a:extLst>
              <a:ext uri="{FF2B5EF4-FFF2-40B4-BE49-F238E27FC236}">
                <a16:creationId xmlns:a16="http://schemas.microsoft.com/office/drawing/2014/main" id="{78532DD6-4DBA-9880-DCEF-06FFB0E60EF8}"/>
              </a:ext>
            </a:extLst>
          </p:cNvPr>
          <p:cNvSpPr txBox="1"/>
          <p:nvPr/>
        </p:nvSpPr>
        <p:spPr>
          <a:xfrm>
            <a:off x="609602" y="656364"/>
            <a:ext cx="4581524" cy="939681"/>
          </a:xfrm>
          <a:prstGeom prst="rect">
            <a:avLst/>
          </a:prstGeom>
          <a:noFill/>
        </p:spPr>
        <p:txBody>
          <a:bodyPr wrap="square">
            <a:spAutoFit/>
          </a:bodyPr>
          <a:lstStyle/>
          <a:p>
            <a:pPr marL="0" marR="0">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APPENDEX</a:t>
            </a:r>
          </a:p>
        </p:txBody>
      </p:sp>
      <p:sp>
        <p:nvSpPr>
          <p:cNvPr id="9" name="Rectangle 8">
            <a:extLst>
              <a:ext uri="{FF2B5EF4-FFF2-40B4-BE49-F238E27FC236}">
                <a16:creationId xmlns:a16="http://schemas.microsoft.com/office/drawing/2014/main" id="{0E3B306B-C5AB-BB41-A12F-475862E18704}"/>
              </a:ext>
            </a:extLst>
          </p:cNvPr>
          <p:cNvSpPr/>
          <p:nvPr/>
        </p:nvSpPr>
        <p:spPr>
          <a:xfrm>
            <a:off x="0"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219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234E550-C356-8B8A-334C-81150148545F}"/>
              </a:ext>
            </a:extLst>
          </p:cNvPr>
          <p:cNvSpPr/>
          <p:nvPr/>
        </p:nvSpPr>
        <p:spPr>
          <a:xfrm>
            <a:off x="634915" y="3267248"/>
            <a:ext cx="5461085" cy="2878481"/>
          </a:xfrm>
          <a:prstGeom prst="roundRect">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49A27F9-7573-2753-A5D3-CB9207296084}"/>
              </a:ext>
            </a:extLst>
          </p:cNvPr>
          <p:cNvSpPr/>
          <p:nvPr/>
        </p:nvSpPr>
        <p:spPr>
          <a:xfrm>
            <a:off x="1112230" y="5055636"/>
            <a:ext cx="459397" cy="459397"/>
          </a:xfrm>
          <a:prstGeom prst="roundRect">
            <a:avLst/>
          </a:prstGeom>
          <a:solidFill>
            <a:srgbClr val="F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Marker">
            <a:extLst>
              <a:ext uri="{FF2B5EF4-FFF2-40B4-BE49-F238E27FC236}">
                <a16:creationId xmlns:a16="http://schemas.microsoft.com/office/drawing/2014/main" id="{78484E28-F0E4-8BD5-94F7-B5A711B3CF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229" y="5057918"/>
            <a:ext cx="459397" cy="459397"/>
          </a:xfrm>
          <a:prstGeom prst="rect">
            <a:avLst/>
          </a:prstGeom>
        </p:spPr>
      </p:pic>
      <p:sp>
        <p:nvSpPr>
          <p:cNvPr id="2" name="TextBox 1">
            <a:extLst>
              <a:ext uri="{FF2B5EF4-FFF2-40B4-BE49-F238E27FC236}">
                <a16:creationId xmlns:a16="http://schemas.microsoft.com/office/drawing/2014/main" id="{333EEE69-755B-180C-46FF-E62728EA8D7B}"/>
              </a:ext>
            </a:extLst>
          </p:cNvPr>
          <p:cNvSpPr txBox="1"/>
          <p:nvPr/>
        </p:nvSpPr>
        <p:spPr>
          <a:xfrm>
            <a:off x="1621385" y="3869594"/>
            <a:ext cx="4028644" cy="1877437"/>
          </a:xfrm>
          <a:prstGeom prst="rect">
            <a:avLst/>
          </a:prstGeom>
          <a:noFill/>
        </p:spPr>
        <p:txBody>
          <a:bodyPr wrap="square" rtlCol="0">
            <a:spAutoFit/>
          </a:bodyPr>
          <a:lstStyle/>
          <a:p>
            <a:r>
              <a:rPr lang="en-US" sz="1600" b="1" i="0" dirty="0">
                <a:solidFill>
                  <a:srgbClr val="073A01"/>
                </a:solidFill>
                <a:effectLst/>
                <a:latin typeface="Merriweather" panose="00000500000000000000" pitchFamily="2" charset="0"/>
                <a:cs typeface="Poppins Medium" panose="00000600000000000000" pitchFamily="2" charset="0"/>
              </a:rPr>
              <a:t>1-973-476-2956</a:t>
            </a:r>
          </a:p>
          <a:p>
            <a:endParaRPr lang="en-US" sz="2800" b="1" i="0" dirty="0">
              <a:solidFill>
                <a:srgbClr val="073A01"/>
              </a:solidFill>
              <a:effectLst/>
              <a:latin typeface="Merriweather" panose="00000500000000000000" pitchFamily="2" charset="0"/>
              <a:cs typeface="Poppins Medium" panose="00000600000000000000" pitchFamily="2" charset="0"/>
            </a:endParaRPr>
          </a:p>
          <a:p>
            <a:r>
              <a:rPr lang="en-US" sz="1600" b="1" i="0" dirty="0">
                <a:solidFill>
                  <a:srgbClr val="073A01"/>
                </a:solidFill>
                <a:effectLst/>
                <a:latin typeface="Merriweather" panose="00000500000000000000" pitchFamily="2" charset="0"/>
                <a:cs typeface="Poppins Medium" panose="00000600000000000000" pitchFamily="2" charset="0"/>
              </a:rPr>
              <a:t>FOUNDED MAY OF </a:t>
            </a:r>
            <a:r>
              <a:rPr lang="en-US" sz="2000" b="1" i="0" dirty="0">
                <a:solidFill>
                  <a:srgbClr val="073A01"/>
                </a:solidFill>
                <a:effectLst/>
                <a:latin typeface="Merriweather" panose="00000500000000000000" pitchFamily="2" charset="0"/>
                <a:cs typeface="Poppins Medium" panose="00000600000000000000" pitchFamily="2" charset="0"/>
              </a:rPr>
              <a:t>2022</a:t>
            </a:r>
            <a:endParaRPr lang="en-US" sz="1600" b="1" i="0" dirty="0">
              <a:solidFill>
                <a:srgbClr val="073A01"/>
              </a:solidFill>
              <a:effectLst/>
              <a:latin typeface="Merriweather" panose="00000500000000000000" pitchFamily="2" charset="0"/>
              <a:cs typeface="Poppins Medium" panose="00000600000000000000" pitchFamily="2" charset="0"/>
            </a:endParaRPr>
          </a:p>
          <a:p>
            <a:endParaRPr lang="en-US" sz="1600" b="1" i="0" dirty="0">
              <a:solidFill>
                <a:srgbClr val="073A01"/>
              </a:solidFill>
              <a:effectLst/>
              <a:latin typeface="Merriweather" panose="00000500000000000000" pitchFamily="2" charset="0"/>
              <a:cs typeface="Poppins Medium" panose="00000600000000000000" pitchFamily="2" charset="0"/>
            </a:endParaRPr>
          </a:p>
          <a:p>
            <a:r>
              <a:rPr lang="en-US" sz="1600" b="1" i="0" dirty="0">
                <a:solidFill>
                  <a:srgbClr val="073A01"/>
                </a:solidFill>
                <a:effectLst/>
                <a:latin typeface="Merriweather" panose="00000500000000000000" pitchFamily="2" charset="0"/>
                <a:cs typeface="Poppins Medium" panose="00000600000000000000" pitchFamily="2" charset="0"/>
              </a:rPr>
              <a:t>23 Tingley Rd. Mendham Township, NJ 07960</a:t>
            </a:r>
            <a:endParaRPr lang="en-US" sz="1600" b="1" dirty="0">
              <a:solidFill>
                <a:srgbClr val="073A01"/>
              </a:solidFill>
              <a:latin typeface="Merriweather" panose="00000500000000000000" pitchFamily="2" charset="0"/>
              <a:cs typeface="Poppins Medium" panose="00000600000000000000" pitchFamily="2" charset="0"/>
            </a:endParaRPr>
          </a:p>
        </p:txBody>
      </p:sp>
      <p:sp>
        <p:nvSpPr>
          <p:cNvPr id="11" name="Rectangle: Rounded Corners 10">
            <a:extLst>
              <a:ext uri="{FF2B5EF4-FFF2-40B4-BE49-F238E27FC236}">
                <a16:creationId xmlns:a16="http://schemas.microsoft.com/office/drawing/2014/main" id="{B4F4E952-F8CD-3A08-AF28-9E990C3BE875}"/>
              </a:ext>
            </a:extLst>
          </p:cNvPr>
          <p:cNvSpPr/>
          <p:nvPr/>
        </p:nvSpPr>
        <p:spPr>
          <a:xfrm>
            <a:off x="1112233" y="3831324"/>
            <a:ext cx="459397" cy="459397"/>
          </a:xfrm>
          <a:prstGeom prst="roundRect">
            <a:avLst/>
          </a:prstGeom>
          <a:solidFill>
            <a:srgbClr val="F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Receiver">
            <a:extLst>
              <a:ext uri="{FF2B5EF4-FFF2-40B4-BE49-F238E27FC236}">
                <a16:creationId xmlns:a16="http://schemas.microsoft.com/office/drawing/2014/main" id="{A3F16D4E-D1B9-E798-C09D-B9FB573476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8699" y="3862813"/>
            <a:ext cx="366463" cy="366463"/>
          </a:xfrm>
          <a:prstGeom prst="rect">
            <a:avLst/>
          </a:prstGeom>
        </p:spPr>
      </p:pic>
      <p:sp>
        <p:nvSpPr>
          <p:cNvPr id="12" name="Rectangle: Rounded Corners 11">
            <a:extLst>
              <a:ext uri="{FF2B5EF4-FFF2-40B4-BE49-F238E27FC236}">
                <a16:creationId xmlns:a16="http://schemas.microsoft.com/office/drawing/2014/main" id="{2A639754-32FF-01FA-801A-BE4D41FB7C35}"/>
              </a:ext>
            </a:extLst>
          </p:cNvPr>
          <p:cNvSpPr/>
          <p:nvPr/>
        </p:nvSpPr>
        <p:spPr>
          <a:xfrm>
            <a:off x="1112231" y="4450498"/>
            <a:ext cx="459397" cy="459397"/>
          </a:xfrm>
          <a:prstGeom prst="roundRect">
            <a:avLst/>
          </a:prstGeom>
          <a:solidFill>
            <a:srgbClr val="F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2B36CA7-E34B-59C5-26EC-AAF739573005}"/>
              </a:ext>
            </a:extLst>
          </p:cNvPr>
          <p:cNvSpPr/>
          <p:nvPr/>
        </p:nvSpPr>
        <p:spPr>
          <a:xfrm>
            <a:off x="634915" y="712270"/>
            <a:ext cx="5461085" cy="2716729"/>
          </a:xfrm>
          <a:prstGeom prst="roundRect">
            <a:avLst>
              <a:gd name="adj" fmla="val 6247"/>
            </a:avLst>
          </a:prstGeom>
          <a:solidFill>
            <a:schemeClr val="bg1"/>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1A8659-859F-E3E2-6F00-8C0ACBB3E6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6842" y="987544"/>
            <a:ext cx="3097230" cy="2166180"/>
          </a:xfrm>
          <a:prstGeom prst="rect">
            <a:avLst/>
          </a:prstGeom>
        </p:spPr>
      </p:pic>
      <p:pic>
        <p:nvPicPr>
          <p:cNvPr id="9" name="Picture 8">
            <a:extLst>
              <a:ext uri="{FF2B5EF4-FFF2-40B4-BE49-F238E27FC236}">
                <a16:creationId xmlns:a16="http://schemas.microsoft.com/office/drawing/2014/main" id="{E28DCEBC-98B4-7B81-9F80-C9EFF4A096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3190" y="4472882"/>
            <a:ext cx="361972" cy="361972"/>
          </a:xfrm>
          <a:prstGeom prst="rect">
            <a:avLst/>
          </a:prstGeom>
        </p:spPr>
      </p:pic>
    </p:spTree>
    <p:extLst>
      <p:ext uri="{BB962C8B-B14F-4D97-AF65-F5344CB8AC3E}">
        <p14:creationId xmlns:p14="http://schemas.microsoft.com/office/powerpoint/2010/main" val="297982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D02F049-0E0F-A83B-2AB5-4FE49A29DEDD}"/>
              </a:ext>
            </a:extLst>
          </p:cNvPr>
          <p:cNvSpPr/>
          <p:nvPr/>
        </p:nvSpPr>
        <p:spPr>
          <a:xfrm>
            <a:off x="872880" y="731738"/>
            <a:ext cx="5242169" cy="800348"/>
          </a:xfrm>
          <a:prstGeom prst="roundRect">
            <a:avLst>
              <a:gd name="adj" fmla="val 50000"/>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2657E2-B2A3-DC69-C6AE-E4ADF9DA31BA}"/>
              </a:ext>
            </a:extLst>
          </p:cNvPr>
          <p:cNvSpPr txBox="1"/>
          <p:nvPr/>
        </p:nvSpPr>
        <p:spPr>
          <a:xfrm>
            <a:off x="1626901" y="947246"/>
            <a:ext cx="3573749" cy="369332"/>
          </a:xfrm>
          <a:prstGeom prst="rect">
            <a:avLst/>
          </a:prstGeom>
          <a:noFill/>
        </p:spPr>
        <p:txBody>
          <a:bodyPr wrap="square">
            <a:spAutoFit/>
          </a:bodyPr>
          <a:lstStyle/>
          <a:p>
            <a:r>
              <a:rPr lang="en-US" dirty="0">
                <a:solidFill>
                  <a:schemeClr val="bg1"/>
                </a:solidFill>
                <a:effectLst/>
                <a:latin typeface="Merriweather" panose="00000500000000000000" pitchFamily="2" charset="0"/>
                <a:ea typeface="Calibri" panose="020F0502020204030204" pitchFamily="34" charset="0"/>
                <a:cs typeface="Poppins Medium" panose="00000600000000000000" pitchFamily="2" charset="0"/>
              </a:rPr>
              <a:t>MISSION</a:t>
            </a:r>
            <a:endParaRPr lang="en-US" dirty="0">
              <a:solidFill>
                <a:schemeClr val="bg1"/>
              </a:solidFill>
              <a:latin typeface="Merriweather" panose="00000500000000000000" pitchFamily="2" charset="0"/>
              <a:cs typeface="Poppins Medium" panose="00000600000000000000" pitchFamily="2" charset="0"/>
            </a:endParaRPr>
          </a:p>
        </p:txBody>
      </p:sp>
      <p:sp>
        <p:nvSpPr>
          <p:cNvPr id="33" name="Oval 32">
            <a:extLst>
              <a:ext uri="{FF2B5EF4-FFF2-40B4-BE49-F238E27FC236}">
                <a16:creationId xmlns:a16="http://schemas.microsoft.com/office/drawing/2014/main" id="{F92F4E3C-7380-9B36-10ED-C27AF2230AB7}"/>
              </a:ext>
            </a:extLst>
          </p:cNvPr>
          <p:cNvSpPr/>
          <p:nvPr/>
        </p:nvSpPr>
        <p:spPr>
          <a:xfrm>
            <a:off x="616617" y="669437"/>
            <a:ext cx="931644" cy="931644"/>
          </a:xfrm>
          <a:prstGeom prst="ellipse">
            <a:avLst/>
          </a:prstGeom>
          <a:solidFill>
            <a:srgbClr val="073A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E031C5D-8655-FD6D-EE86-6F0BD3CC6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33" y="868405"/>
            <a:ext cx="527014" cy="527014"/>
          </a:xfrm>
          <a:prstGeom prst="rect">
            <a:avLst/>
          </a:prstGeom>
        </p:spPr>
      </p:pic>
      <p:sp>
        <p:nvSpPr>
          <p:cNvPr id="2" name="Date Placeholder 1">
            <a:extLst>
              <a:ext uri="{FF2B5EF4-FFF2-40B4-BE49-F238E27FC236}">
                <a16:creationId xmlns:a16="http://schemas.microsoft.com/office/drawing/2014/main" id="{DD46AA0E-0CA3-3967-0BDA-B18EE2FDA6CA}"/>
              </a:ext>
            </a:extLst>
          </p:cNvPr>
          <p:cNvSpPr>
            <a:spLocks noGrp="1"/>
          </p:cNvSpPr>
          <p:nvPr>
            <p:ph type="dt" sz="half" idx="10"/>
          </p:nvPr>
        </p:nvSpPr>
        <p:spPr/>
        <p:txBody>
          <a:bodyPr/>
          <a:lstStyle/>
          <a:p>
            <a:fld id="{4A522AA6-83DB-4DAA-91D7-24E88B485EE9}" type="datetime1">
              <a:rPr lang="en-US" smtClean="0"/>
              <a:t>7/11/2022</a:t>
            </a:fld>
            <a:endParaRPr lang="en-US" dirty="0"/>
          </a:p>
        </p:txBody>
      </p:sp>
      <p:sp>
        <p:nvSpPr>
          <p:cNvPr id="3" name="Slide Number Placeholder 2">
            <a:extLst>
              <a:ext uri="{FF2B5EF4-FFF2-40B4-BE49-F238E27FC236}">
                <a16:creationId xmlns:a16="http://schemas.microsoft.com/office/drawing/2014/main" id="{D79547A2-5C63-9704-282B-7B89D3FF8D62}"/>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
        <p:nvSpPr>
          <p:cNvPr id="8" name="Rectangle: Rounded Corners 7">
            <a:extLst>
              <a:ext uri="{FF2B5EF4-FFF2-40B4-BE49-F238E27FC236}">
                <a16:creationId xmlns:a16="http://schemas.microsoft.com/office/drawing/2014/main" id="{4B21F8CA-4ADC-C8D5-82E4-5E46EF5E40E8}"/>
              </a:ext>
            </a:extLst>
          </p:cNvPr>
          <p:cNvSpPr/>
          <p:nvPr/>
        </p:nvSpPr>
        <p:spPr>
          <a:xfrm>
            <a:off x="862358" y="3503368"/>
            <a:ext cx="5242168" cy="800348"/>
          </a:xfrm>
          <a:prstGeom prst="roundRect">
            <a:avLst>
              <a:gd name="adj" fmla="val 50000"/>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247BB86-26ED-F4F6-D600-B42B4553CD14}"/>
              </a:ext>
            </a:extLst>
          </p:cNvPr>
          <p:cNvSpPr txBox="1"/>
          <p:nvPr/>
        </p:nvSpPr>
        <p:spPr>
          <a:xfrm>
            <a:off x="1578278" y="3598552"/>
            <a:ext cx="4871401" cy="590931"/>
          </a:xfrm>
          <a:prstGeom prst="rect">
            <a:avLst/>
          </a:prstGeom>
          <a:noFill/>
        </p:spPr>
        <p:txBody>
          <a:bodyPr wrap="square">
            <a:spAutoFit/>
          </a:bodyPr>
          <a:lstStyle/>
          <a:p>
            <a:pPr>
              <a:lnSpc>
                <a:spcPct val="90000"/>
              </a:lnSpc>
            </a:pPr>
            <a:r>
              <a:rPr lang="en-US" dirty="0">
                <a:solidFill>
                  <a:schemeClr val="bg1"/>
                </a:solidFill>
                <a:latin typeface="Merriweather" panose="00000500000000000000" pitchFamily="2" charset="0"/>
                <a:cs typeface="Poppins Medium" panose="00000600000000000000" pitchFamily="2" charset="0"/>
              </a:rPr>
              <a:t>TEST AND DEVELOP SUSTAINABLE WOODLAND FARMING TECHNIQUES</a:t>
            </a:r>
          </a:p>
        </p:txBody>
      </p:sp>
      <p:sp>
        <p:nvSpPr>
          <p:cNvPr id="10" name="Oval 9">
            <a:extLst>
              <a:ext uri="{FF2B5EF4-FFF2-40B4-BE49-F238E27FC236}">
                <a16:creationId xmlns:a16="http://schemas.microsoft.com/office/drawing/2014/main" id="{C37D2A35-92B5-A38E-D5E1-F5B9E43475F7}"/>
              </a:ext>
            </a:extLst>
          </p:cNvPr>
          <p:cNvSpPr/>
          <p:nvPr/>
        </p:nvSpPr>
        <p:spPr>
          <a:xfrm>
            <a:off x="618128" y="3437720"/>
            <a:ext cx="931644" cy="931644"/>
          </a:xfrm>
          <a:prstGeom prst="ellipse">
            <a:avLst/>
          </a:prstGeom>
          <a:solidFill>
            <a:srgbClr val="073A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9A85D36-6694-38C2-AFB8-B4AF45BFB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44" y="3640418"/>
            <a:ext cx="527012" cy="527012"/>
          </a:xfrm>
          <a:prstGeom prst="rect">
            <a:avLst/>
          </a:prstGeom>
        </p:spPr>
      </p:pic>
      <p:sp>
        <p:nvSpPr>
          <p:cNvPr id="5" name="TextBox 4">
            <a:extLst>
              <a:ext uri="{FF2B5EF4-FFF2-40B4-BE49-F238E27FC236}">
                <a16:creationId xmlns:a16="http://schemas.microsoft.com/office/drawing/2014/main" id="{F9A0F0F5-5AE8-3817-81CE-634D9CC69C55}"/>
              </a:ext>
            </a:extLst>
          </p:cNvPr>
          <p:cNvSpPr txBox="1"/>
          <p:nvPr/>
        </p:nvSpPr>
        <p:spPr>
          <a:xfrm>
            <a:off x="1607851" y="1747594"/>
            <a:ext cx="9974548" cy="1323439"/>
          </a:xfrm>
          <a:prstGeom prst="rect">
            <a:avLst/>
          </a:prstGeom>
          <a:noFill/>
        </p:spPr>
        <p:txBody>
          <a:bodyPr wrap="square" rtlCol="0">
            <a:spAutoFit/>
          </a:bodyPr>
          <a:lstStyle/>
          <a:p>
            <a:pPr algn="just"/>
            <a:r>
              <a:rPr lang="en-US" sz="1600" b="0" i="0" dirty="0">
                <a:effectLst/>
                <a:latin typeface="Open Sans" pitchFamily="2" charset="0"/>
                <a:ea typeface="Open Sans" pitchFamily="2" charset="0"/>
                <a:cs typeface="Open Sans" pitchFamily="2" charset="0"/>
              </a:rPr>
              <a:t>Our mission is to partner with Mendham Township and other private and public woodland landowners to sustainably farm a wide variety of native mushrooms to help restore our New Jersey forests to their former native resilient state. With community involvement, our efforts can raise awareness while helping to address ecological issue such deforestation, carbon capture, blights and invasive species, while simultaneously creating healthy agricultural products.</a:t>
            </a:r>
            <a:endParaRPr lang="en-US" sz="1600"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66091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85840-72B1-C521-7AE3-1ABDC5DC72C0}"/>
              </a:ext>
            </a:extLst>
          </p:cNvPr>
          <p:cNvSpPr txBox="1"/>
          <p:nvPr/>
        </p:nvSpPr>
        <p:spPr>
          <a:xfrm>
            <a:off x="627245" y="1756384"/>
            <a:ext cx="10032733" cy="3647152"/>
          </a:xfrm>
          <a:prstGeom prst="rect">
            <a:avLst/>
          </a:prstGeom>
          <a:noFill/>
        </p:spPr>
        <p:txBody>
          <a:bodyPr wrap="square" rtlCol="0">
            <a:spAutoFit/>
          </a:bodyPr>
          <a:lstStyle/>
          <a:p>
            <a:pPr marL="0" marR="0" algn="just">
              <a:spcBef>
                <a:spcPts val="0"/>
              </a:spcBef>
              <a:spcAft>
                <a:spcPts val="800"/>
              </a:spcAft>
            </a:pPr>
            <a:r>
              <a:rPr lang="en-US" sz="1600" dirty="0">
                <a:effectLst/>
                <a:latin typeface="Open Sans" pitchFamily="2" charset="0"/>
                <a:ea typeface="Open Sans" pitchFamily="2" charset="0"/>
                <a:cs typeface="Open Sans" pitchFamily="2" charset="0"/>
              </a:rPr>
              <a:t>Create a P3 agreement with the Mendham Township to reforest and maintain key woodland lots using the woodland agricultural techniques that we are developing for North Jersey woodlands.  We plan on getting the support of the USDA, NRCS and NJDEP.  We believe that this might also help MT get grants from NJ DEP RGGI program.</a:t>
            </a:r>
          </a:p>
          <a:p>
            <a:pPr marL="0" marR="0" algn="just">
              <a:spcBef>
                <a:spcPts val="0"/>
              </a:spcBef>
              <a:spcAft>
                <a:spcPts val="800"/>
              </a:spcAft>
            </a:pPr>
            <a:endParaRPr lang="en-US" sz="500" dirty="0">
              <a:effectLst/>
              <a:latin typeface="Open Sans" pitchFamily="2" charset="0"/>
              <a:ea typeface="Open Sans" pitchFamily="2" charset="0"/>
              <a:cs typeface="Open Sans" pitchFamily="2" charset="0"/>
            </a:endParaRPr>
          </a:p>
          <a:p>
            <a:pPr marL="0" marR="0" algn="just">
              <a:spcBef>
                <a:spcPts val="0"/>
              </a:spcBef>
              <a:spcAft>
                <a:spcPts val="800"/>
              </a:spcAft>
            </a:pPr>
            <a:r>
              <a:rPr lang="en-US" sz="1600" dirty="0">
                <a:effectLst/>
                <a:latin typeface="Open Sans" pitchFamily="2" charset="0"/>
                <a:ea typeface="Open Sans" pitchFamily="2" charset="0"/>
                <a:cs typeface="Open Sans" pitchFamily="2" charset="0"/>
              </a:rPr>
              <a:t>Start with two or three lots for expediency and trial purposes and look at expanding later with legal approval to other preserved or un preserved lots owned by MT.</a:t>
            </a:r>
          </a:p>
          <a:p>
            <a:pPr marL="0" marR="0" algn="just">
              <a:spcBef>
                <a:spcPts val="0"/>
              </a:spcBef>
              <a:spcAft>
                <a:spcPts val="800"/>
              </a:spcAft>
            </a:pPr>
            <a:endParaRPr lang="en-US" sz="500" dirty="0">
              <a:effectLst/>
              <a:latin typeface="Open Sans" pitchFamily="2" charset="0"/>
              <a:ea typeface="Open Sans" pitchFamily="2" charset="0"/>
              <a:cs typeface="Open Sans" pitchFamily="2" charset="0"/>
            </a:endParaRPr>
          </a:p>
          <a:p>
            <a:pPr marL="0" marR="0" algn="just">
              <a:spcBef>
                <a:spcPts val="0"/>
              </a:spcBef>
              <a:spcAft>
                <a:spcPts val="800"/>
              </a:spcAft>
            </a:pPr>
            <a:r>
              <a:rPr lang="en-US" sz="1600" dirty="0">
                <a:effectLst/>
                <a:latin typeface="Open Sans" pitchFamily="2" charset="0"/>
                <a:ea typeface="Open Sans" pitchFamily="2" charset="0"/>
                <a:cs typeface="Open Sans" pitchFamily="2" charset="0"/>
              </a:rPr>
              <a:t>Within the P3 agreement would be a 10 year lease for custodial and woodland agriculture purposes only. The terms of the agreement would make MM responsible for woodland restoration, trail building and all maintenance on the property.</a:t>
            </a:r>
          </a:p>
          <a:p>
            <a:pPr marL="0" marR="0" algn="just">
              <a:spcBef>
                <a:spcPts val="0"/>
              </a:spcBef>
              <a:spcAft>
                <a:spcPts val="800"/>
              </a:spcAft>
            </a:pPr>
            <a:endParaRPr lang="en-US" sz="500" dirty="0">
              <a:effectLst/>
              <a:latin typeface="Open Sans" pitchFamily="2" charset="0"/>
              <a:ea typeface="Open Sans" pitchFamily="2" charset="0"/>
              <a:cs typeface="Open Sans" pitchFamily="2" charset="0"/>
            </a:endParaRPr>
          </a:p>
          <a:p>
            <a:pPr marL="0" marR="0" algn="just">
              <a:spcBef>
                <a:spcPts val="0"/>
              </a:spcBef>
              <a:spcAft>
                <a:spcPts val="800"/>
              </a:spcAft>
            </a:pPr>
            <a:r>
              <a:rPr lang="en-US" sz="1600" dirty="0">
                <a:effectLst/>
                <a:latin typeface="Open Sans" pitchFamily="2" charset="0"/>
                <a:ea typeface="Open Sans" pitchFamily="2" charset="0"/>
                <a:cs typeface="Open Sans" pitchFamily="2" charset="0"/>
              </a:rPr>
              <a:t>Create a hands-on educational program for residents to practice woodland restoration and preservation on their own private property</a:t>
            </a:r>
          </a:p>
        </p:txBody>
      </p:sp>
      <p:sp>
        <p:nvSpPr>
          <p:cNvPr id="3" name="Rectangle 2">
            <a:extLst>
              <a:ext uri="{FF2B5EF4-FFF2-40B4-BE49-F238E27FC236}">
                <a16:creationId xmlns:a16="http://schemas.microsoft.com/office/drawing/2014/main" id="{5136E93A-6D3B-F9D0-9C3D-84F3C924475D}"/>
              </a:ext>
            </a:extLst>
          </p:cNvPr>
          <p:cNvSpPr/>
          <p:nvPr/>
        </p:nvSpPr>
        <p:spPr>
          <a:xfrm>
            <a:off x="469232" y="693521"/>
            <a:ext cx="9288379" cy="906679"/>
          </a:xfrm>
          <a:prstGeom prst="rect">
            <a:avLst/>
          </a:prstGeom>
          <a:blipFill>
            <a:blip r:embed="rId2"/>
            <a:stretch>
              <a:fillRect l="-466" t="-89420" r="-26533"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2ACEF47-8BB7-ACF8-FD4C-DE0C024E5050}"/>
              </a:ext>
            </a:extLst>
          </p:cNvPr>
          <p:cNvSpPr/>
          <p:nvPr/>
        </p:nvSpPr>
        <p:spPr>
          <a:xfrm>
            <a:off x="-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9F1919-A7A3-F7C4-EC52-365AE27E7C4B}"/>
              </a:ext>
            </a:extLst>
          </p:cNvPr>
          <p:cNvSpPr txBox="1"/>
          <p:nvPr/>
        </p:nvSpPr>
        <p:spPr>
          <a:xfrm>
            <a:off x="627246" y="670287"/>
            <a:ext cx="6093994" cy="966611"/>
          </a:xfrm>
          <a:prstGeom prst="rect">
            <a:avLst/>
          </a:prstGeom>
          <a:noFill/>
        </p:spPr>
        <p:txBody>
          <a:bodyPr wrap="square">
            <a:spAutoFit/>
          </a:bodyPr>
          <a:lstStyle/>
          <a:p>
            <a:pPr marL="0" marR="0">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INTRO</a:t>
            </a:r>
          </a:p>
        </p:txBody>
      </p:sp>
      <p:sp>
        <p:nvSpPr>
          <p:cNvPr id="14" name="Date Placeholder 13">
            <a:extLst>
              <a:ext uri="{FF2B5EF4-FFF2-40B4-BE49-F238E27FC236}">
                <a16:creationId xmlns:a16="http://schemas.microsoft.com/office/drawing/2014/main" id="{C8037D0F-674C-56D0-2ED2-4AFBB097DD54}"/>
              </a:ext>
            </a:extLst>
          </p:cNvPr>
          <p:cNvSpPr>
            <a:spLocks noGrp="1"/>
          </p:cNvSpPr>
          <p:nvPr>
            <p:ph type="dt" sz="half" idx="10"/>
          </p:nvPr>
        </p:nvSpPr>
        <p:spPr/>
        <p:txBody>
          <a:bodyPr/>
          <a:lstStyle/>
          <a:p>
            <a:fld id="{73F28CCC-0722-4659-B251-FFB43CB9C83D}" type="datetime1">
              <a:rPr lang="en-US" smtClean="0"/>
              <a:t>7/11/2022</a:t>
            </a:fld>
            <a:endParaRPr lang="en-US" dirty="0"/>
          </a:p>
        </p:txBody>
      </p:sp>
      <p:sp>
        <p:nvSpPr>
          <p:cNvPr id="5" name="Slide Number Placeholder 4">
            <a:extLst>
              <a:ext uri="{FF2B5EF4-FFF2-40B4-BE49-F238E27FC236}">
                <a16:creationId xmlns:a16="http://schemas.microsoft.com/office/drawing/2014/main" id="{40993446-9491-81FE-291A-95BEB45C8712}"/>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Tree>
    <p:extLst>
      <p:ext uri="{BB962C8B-B14F-4D97-AF65-F5344CB8AC3E}">
        <p14:creationId xmlns:p14="http://schemas.microsoft.com/office/powerpoint/2010/main" val="1950183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85840-72B1-C521-7AE3-1ABDC5DC72C0}"/>
              </a:ext>
            </a:extLst>
          </p:cNvPr>
          <p:cNvSpPr txBox="1"/>
          <p:nvPr/>
        </p:nvSpPr>
        <p:spPr>
          <a:xfrm>
            <a:off x="627245" y="1729455"/>
            <a:ext cx="10959166" cy="4094198"/>
          </a:xfrm>
          <a:prstGeom prst="rect">
            <a:avLst/>
          </a:prstGeom>
          <a:noFill/>
        </p:spPr>
        <p:txBody>
          <a:bodyPr wrap="square" rtlCol="0">
            <a:spAutoFit/>
          </a:bodyPr>
          <a:lstStyle/>
          <a:p>
            <a:pPr marL="0" marR="0" algn="just">
              <a:lnSpc>
                <a:spcPct val="107000"/>
              </a:lnSpc>
              <a:spcBef>
                <a:spcPts val="0"/>
              </a:spcBef>
              <a:spcAft>
                <a:spcPts val="800"/>
              </a:spcAft>
            </a:pPr>
            <a:r>
              <a:rPr lang="en-US" sz="1300" dirty="0">
                <a:effectLst/>
                <a:latin typeface="Open Sans" pitchFamily="2" charset="0"/>
                <a:ea typeface="Open Sans" pitchFamily="2" charset="0"/>
                <a:cs typeface="Open Sans" pitchFamily="2" charset="0"/>
              </a:rPr>
              <a:t>NJ native hardwood woodlands were almost completely wiped out during the 18</a:t>
            </a:r>
            <a:r>
              <a:rPr lang="en-US" sz="1300" baseline="30000" dirty="0">
                <a:effectLst/>
                <a:latin typeface="Open Sans" pitchFamily="2" charset="0"/>
                <a:ea typeface="Open Sans" pitchFamily="2" charset="0"/>
                <a:cs typeface="Open Sans" pitchFamily="2" charset="0"/>
              </a:rPr>
              <a:t>th</a:t>
            </a:r>
            <a:r>
              <a:rPr lang="en-US" sz="1300" dirty="0">
                <a:effectLst/>
                <a:latin typeface="Open Sans" pitchFamily="2" charset="0"/>
                <a:ea typeface="Open Sans" pitchFamily="2" charset="0"/>
                <a:cs typeface="Open Sans" pitchFamily="2" charset="0"/>
              </a:rPr>
              <a:t> and 19th centuries due to lumber harvesting and farming.  Later in the 20</a:t>
            </a:r>
            <a:r>
              <a:rPr lang="en-US" sz="1300" baseline="30000" dirty="0">
                <a:effectLst/>
                <a:latin typeface="Open Sans" pitchFamily="2" charset="0"/>
                <a:ea typeface="Open Sans" pitchFamily="2" charset="0"/>
                <a:cs typeface="Open Sans" pitchFamily="2" charset="0"/>
              </a:rPr>
              <a:t>th</a:t>
            </a:r>
            <a:r>
              <a:rPr lang="en-US" sz="1300" dirty="0">
                <a:effectLst/>
                <a:latin typeface="Open Sans" pitchFamily="2" charset="0"/>
                <a:ea typeface="Open Sans" pitchFamily="2" charset="0"/>
                <a:cs typeface="Open Sans" pitchFamily="2" charset="0"/>
              </a:rPr>
              <a:t> century by urban sprawl. The mycorrhizal fungal colonies in our soil were also all but wiped out.  During the last 130 years new tree species have spread in the void left by the old traditional oak, hickory, chestnut stands that were killed.  The mycorrhizal fungal colonies have not materially returned in their previous composition.  Generalist Mycorrhizae have replaced the specialist varieties that evolved with the larger slow growing Hardwood trees.   White ash is a relatively fast growing hardwood that filled a large part of the void left by the harvested slower growing hardwoods, but even that tree species is subject to an insect blight.</a:t>
            </a:r>
          </a:p>
          <a:p>
            <a:pPr marL="0" marR="0" algn="just">
              <a:lnSpc>
                <a:spcPct val="107000"/>
              </a:lnSpc>
              <a:spcBef>
                <a:spcPts val="0"/>
              </a:spcBef>
              <a:spcAft>
                <a:spcPts val="800"/>
              </a:spcAft>
            </a:pPr>
            <a:r>
              <a:rPr lang="en-US" sz="1300" dirty="0">
                <a:effectLst/>
                <a:latin typeface="Open Sans" pitchFamily="2" charset="0"/>
                <a:ea typeface="Open Sans" pitchFamily="2" charset="0"/>
                <a:cs typeface="Open Sans" pitchFamily="2" charset="0"/>
              </a:rPr>
              <a:t>The loss of these fungal colonies left our existing and new forests exposed to blights and the unchecked spread of various fungus and soil bacteria which are not beneficial in quantity to our woodland.  Such as oak wilt, Dutch elm disease, chestnut blight, North Shelf and many others.  It also caused the acceleration of ground litter decomposition allowing a faster spread of invasive plants like Rosa Multiflora, Barberry and others.  Recent science has identified that Mycorrhizal Fungi in their exchange of nutrients with their Symbiont tree partners, provide not just phosphates, minerals and nitrates to the tree but also complex chemical compounds to fight off; invasive insects (insecticides), parasitic fungi and even help make bark fire retardant.  Mycorrhizal fungi also help feed saplings with Nutrients from the parent tree to enhance establishment of new trees. Without this network in the soil and its chemical production our woodland forests are more vulnerable.</a:t>
            </a:r>
          </a:p>
          <a:p>
            <a:pPr algn="just"/>
            <a:r>
              <a:rPr lang="en-US" sz="1300" dirty="0">
                <a:effectLst/>
                <a:latin typeface="Open Sans" pitchFamily="2" charset="0"/>
                <a:ea typeface="Open Sans" pitchFamily="2" charset="0"/>
                <a:cs typeface="Open Sans" pitchFamily="2" charset="0"/>
              </a:rPr>
              <a:t>Simply Preserving the land and setting it aside doesn’t fully protect the woodland environment in fact those practices alone here in North Jersey are changing the profile of our forests in many ways.  Besides making our woodlands more susceptible to blights and diseases, it is replacing the historic woodland eco system with new forest that does not support, as well, traditional fragile historic flora, fauna and fungal populations.  This is due to the introduction of so many new species of trees, plants and fungi over the last 130 years.</a:t>
            </a:r>
          </a:p>
        </p:txBody>
      </p:sp>
      <p:sp>
        <p:nvSpPr>
          <p:cNvPr id="3" name="Rectangle 2">
            <a:extLst>
              <a:ext uri="{FF2B5EF4-FFF2-40B4-BE49-F238E27FC236}">
                <a16:creationId xmlns:a16="http://schemas.microsoft.com/office/drawing/2014/main" id="{5136E93A-6D3B-F9D0-9C3D-84F3C924475D}"/>
              </a:ext>
            </a:extLst>
          </p:cNvPr>
          <p:cNvSpPr/>
          <p:nvPr/>
        </p:nvSpPr>
        <p:spPr>
          <a:xfrm>
            <a:off x="469232" y="693521"/>
            <a:ext cx="9288379" cy="906679"/>
          </a:xfrm>
          <a:prstGeom prst="rect">
            <a:avLst/>
          </a:prstGeom>
          <a:blipFill>
            <a:blip r:embed="rId2"/>
            <a:stretch>
              <a:fillRect l="-466" t="-89420" r="-26533"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2ACEF47-8BB7-ACF8-FD4C-DE0C024E5050}"/>
              </a:ext>
            </a:extLst>
          </p:cNvPr>
          <p:cNvSpPr/>
          <p:nvPr/>
        </p:nvSpPr>
        <p:spPr>
          <a:xfrm>
            <a:off x="-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9F1919-A7A3-F7C4-EC52-365AE27E7C4B}"/>
              </a:ext>
            </a:extLst>
          </p:cNvPr>
          <p:cNvSpPr txBox="1"/>
          <p:nvPr/>
        </p:nvSpPr>
        <p:spPr>
          <a:xfrm>
            <a:off x="627245" y="670287"/>
            <a:ext cx="9130365" cy="939681"/>
          </a:xfrm>
          <a:prstGeom prst="rect">
            <a:avLst/>
          </a:prstGeom>
          <a:noFill/>
        </p:spPr>
        <p:txBody>
          <a:bodyPr wrap="square">
            <a:spAutoFit/>
          </a:bodyPr>
          <a:lstStyle/>
          <a:p>
            <a:pPr marL="0" marR="0">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PROBLEM DEFINITION</a:t>
            </a:r>
          </a:p>
        </p:txBody>
      </p:sp>
      <p:sp>
        <p:nvSpPr>
          <p:cNvPr id="12" name="Rectangle 11">
            <a:extLst>
              <a:ext uri="{FF2B5EF4-FFF2-40B4-BE49-F238E27FC236}">
                <a16:creationId xmlns:a16="http://schemas.microsoft.com/office/drawing/2014/main" id="{DD81748C-5A07-3C31-BB06-6A50DD41A5AB}"/>
              </a:ext>
            </a:extLst>
          </p:cNvPr>
          <p:cNvSpPr/>
          <p:nvPr/>
        </p:nvSpPr>
        <p:spPr>
          <a:xfrm>
            <a:off x="9974179" y="3955983"/>
            <a:ext cx="2217821" cy="2902017"/>
          </a:xfrm>
          <a:prstGeom prst="rect">
            <a:avLst/>
          </a:prstGeom>
          <a:blipFill dpi="0" rotWithShape="1">
            <a:blip r:embed="rId3">
              <a:alphaModFix amt="10000"/>
            </a:blip>
            <a:srcRect/>
            <a:stretch>
              <a:fillRect l="-185" t="217" r="-31253" b="-12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13">
            <a:extLst>
              <a:ext uri="{FF2B5EF4-FFF2-40B4-BE49-F238E27FC236}">
                <a16:creationId xmlns:a16="http://schemas.microsoft.com/office/drawing/2014/main" id="{C8037D0F-674C-56D0-2ED2-4AFBB097DD54}"/>
              </a:ext>
            </a:extLst>
          </p:cNvPr>
          <p:cNvSpPr>
            <a:spLocks noGrp="1"/>
          </p:cNvSpPr>
          <p:nvPr>
            <p:ph type="dt" sz="half" idx="10"/>
          </p:nvPr>
        </p:nvSpPr>
        <p:spPr/>
        <p:txBody>
          <a:bodyPr/>
          <a:lstStyle/>
          <a:p>
            <a:fld id="{11305CB2-291B-4BE0-AD7F-5F0A8ABE05EB}" type="datetime1">
              <a:rPr lang="en-US" smtClean="0"/>
              <a:t>7/11/2022</a:t>
            </a:fld>
            <a:endParaRPr lang="en-US" dirty="0"/>
          </a:p>
        </p:txBody>
      </p:sp>
      <p:sp>
        <p:nvSpPr>
          <p:cNvPr id="5" name="Slide Number Placeholder 4">
            <a:extLst>
              <a:ext uri="{FF2B5EF4-FFF2-40B4-BE49-F238E27FC236}">
                <a16:creationId xmlns:a16="http://schemas.microsoft.com/office/drawing/2014/main" id="{715589FC-B8EB-CE0A-5AAE-5CFF1B0A04F8}"/>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Tree>
    <p:extLst>
      <p:ext uri="{BB962C8B-B14F-4D97-AF65-F5344CB8AC3E}">
        <p14:creationId xmlns:p14="http://schemas.microsoft.com/office/powerpoint/2010/main" val="2603570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6E2C2F8-231F-EC14-099B-1B167979C96E}"/>
              </a:ext>
            </a:extLst>
          </p:cNvPr>
          <p:cNvSpPr/>
          <p:nvPr/>
        </p:nvSpPr>
        <p:spPr>
          <a:xfrm>
            <a:off x="627244" y="5260316"/>
            <a:ext cx="10937508" cy="674031"/>
          </a:xfrm>
          <a:prstGeom prst="roundRect">
            <a:avLst/>
          </a:prstGeom>
          <a:solidFill>
            <a:srgbClr val="F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2C6411-909A-7735-11F4-C4121F515D1C}"/>
              </a:ext>
            </a:extLst>
          </p:cNvPr>
          <p:cNvSpPr/>
          <p:nvPr/>
        </p:nvSpPr>
        <p:spPr>
          <a:xfrm>
            <a:off x="627245" y="681904"/>
            <a:ext cx="10937508" cy="906679"/>
          </a:xfrm>
          <a:prstGeom prst="rect">
            <a:avLst/>
          </a:prstGeom>
          <a:blipFill>
            <a:blip r:embed="rId2"/>
            <a:stretch>
              <a:fillRect l="-1" t="-89420" r="-7851"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F44CEC0-C3C0-E850-29A1-9495AD585460}"/>
              </a:ext>
            </a:extLst>
          </p:cNvPr>
          <p:cNvSpPr txBox="1"/>
          <p:nvPr/>
        </p:nvSpPr>
        <p:spPr>
          <a:xfrm>
            <a:off x="627244" y="1928469"/>
            <a:ext cx="10937508" cy="327205"/>
          </a:xfrm>
          <a:prstGeom prst="rect">
            <a:avLst/>
          </a:prstGeom>
          <a:noFill/>
        </p:spPr>
        <p:txBody>
          <a:bodyPr wrap="square">
            <a:spAutoFit/>
          </a:bodyPr>
          <a:lstStyle/>
          <a:p>
            <a:pPr marL="0" marR="0" algn="ctr">
              <a:lnSpc>
                <a:spcPct val="107000"/>
              </a:lnSpc>
              <a:spcBef>
                <a:spcPts val="0"/>
              </a:spcBef>
              <a:spcAft>
                <a:spcPts val="800"/>
              </a:spcAft>
            </a:pPr>
            <a:r>
              <a:rPr lang="en-US" sz="1500" b="1" dirty="0">
                <a:effectLst/>
                <a:latin typeface="Open Sans" pitchFamily="2" charset="0"/>
                <a:ea typeface="Open Sans" pitchFamily="2" charset="0"/>
                <a:cs typeface="Open Sans" pitchFamily="2" charset="0"/>
              </a:rPr>
              <a:t>REFORESTATION ENTAILS A LOT MORE THAN PLANTING TREES.  IT MUST TAKE INTO ACCOUNT THE FOLLOWING;</a:t>
            </a:r>
          </a:p>
        </p:txBody>
      </p:sp>
      <p:sp>
        <p:nvSpPr>
          <p:cNvPr id="4" name="Rectangle 3">
            <a:extLst>
              <a:ext uri="{FF2B5EF4-FFF2-40B4-BE49-F238E27FC236}">
                <a16:creationId xmlns:a16="http://schemas.microsoft.com/office/drawing/2014/main" id="{46C17117-3A89-361A-6244-075D35A33DC4}"/>
              </a:ext>
            </a:extLst>
          </p:cNvPr>
          <p:cNvSpPr/>
          <p:nvPr/>
        </p:nvSpPr>
        <p:spPr>
          <a:xfrm>
            <a:off x="0" y="681904"/>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95B810-AEB0-44FB-E7CF-B564818BF4CC}"/>
              </a:ext>
            </a:extLst>
          </p:cNvPr>
          <p:cNvSpPr/>
          <p:nvPr/>
        </p:nvSpPr>
        <p:spPr>
          <a:xfrm>
            <a:off x="11564753" y="681904"/>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8A4EB78-70D5-74E8-A14F-0E2681FF749F}"/>
              </a:ext>
            </a:extLst>
          </p:cNvPr>
          <p:cNvSpPr txBox="1"/>
          <p:nvPr/>
        </p:nvSpPr>
        <p:spPr>
          <a:xfrm>
            <a:off x="564873" y="4006064"/>
            <a:ext cx="1582490" cy="674031"/>
          </a:xfrm>
          <a:prstGeom prst="rect">
            <a:avLst/>
          </a:prstGeom>
          <a:noFill/>
        </p:spPr>
        <p:txBody>
          <a:bodyPr wrap="square">
            <a:spAutoFit/>
          </a:bodyPr>
          <a:lstStyle/>
          <a:p>
            <a:pPr algn="ctr">
              <a:lnSpc>
                <a:spcPct val="90000"/>
              </a:lnSpc>
            </a:pPr>
            <a:r>
              <a:rPr lang="en-US" sz="1400" b="1" dirty="0">
                <a:effectLst/>
                <a:latin typeface="Open Sans" pitchFamily="2" charset="0"/>
                <a:ea typeface="Open Sans" pitchFamily="2" charset="0"/>
                <a:cs typeface="Open Sans" pitchFamily="2" charset="0"/>
              </a:rPr>
              <a:t>1.</a:t>
            </a:r>
          </a:p>
          <a:p>
            <a:pPr algn="ctr">
              <a:lnSpc>
                <a:spcPct val="90000"/>
              </a:lnSpc>
            </a:pPr>
            <a:r>
              <a:rPr lang="en-US" sz="1400" dirty="0">
                <a:effectLst/>
                <a:latin typeface="Open Sans" pitchFamily="2" charset="0"/>
                <a:ea typeface="Open Sans" pitchFamily="2" charset="0"/>
                <a:cs typeface="Open Sans" pitchFamily="2" charset="0"/>
              </a:rPr>
              <a:t>Planting Native Hardwood trees</a:t>
            </a:r>
            <a:endParaRPr lang="en-US" sz="1400" dirty="0">
              <a:latin typeface="Open Sans" pitchFamily="2" charset="0"/>
              <a:ea typeface="Open Sans" pitchFamily="2" charset="0"/>
              <a:cs typeface="Open Sans" pitchFamily="2" charset="0"/>
            </a:endParaRPr>
          </a:p>
        </p:txBody>
      </p:sp>
      <p:sp>
        <p:nvSpPr>
          <p:cNvPr id="20" name="TextBox 19">
            <a:extLst>
              <a:ext uri="{FF2B5EF4-FFF2-40B4-BE49-F238E27FC236}">
                <a16:creationId xmlns:a16="http://schemas.microsoft.com/office/drawing/2014/main" id="{D7358422-687C-CAC6-1294-52270F7DF94D}"/>
              </a:ext>
            </a:extLst>
          </p:cNvPr>
          <p:cNvSpPr txBox="1"/>
          <p:nvPr/>
        </p:nvSpPr>
        <p:spPr>
          <a:xfrm>
            <a:off x="2139780" y="3966353"/>
            <a:ext cx="1660024" cy="674031"/>
          </a:xfrm>
          <a:prstGeom prst="rect">
            <a:avLst/>
          </a:prstGeom>
          <a:noFill/>
        </p:spPr>
        <p:txBody>
          <a:bodyPr wrap="square">
            <a:spAutoFit/>
          </a:bodyPr>
          <a:lstStyle/>
          <a:p>
            <a:pPr algn="ctr">
              <a:lnSpc>
                <a:spcPct val="90000"/>
              </a:lnSpc>
            </a:pPr>
            <a:r>
              <a:rPr lang="en-US" sz="1400" b="1" dirty="0">
                <a:effectLst/>
                <a:latin typeface="Open Sans" pitchFamily="2" charset="0"/>
                <a:ea typeface="Open Sans" pitchFamily="2" charset="0"/>
                <a:cs typeface="Open Sans" pitchFamily="2" charset="0"/>
              </a:rPr>
              <a:t>2.</a:t>
            </a:r>
          </a:p>
          <a:p>
            <a:pPr algn="ctr">
              <a:lnSpc>
                <a:spcPct val="90000"/>
              </a:lnSpc>
            </a:pPr>
            <a:r>
              <a:rPr lang="en-US" sz="1400" dirty="0">
                <a:effectLst/>
                <a:latin typeface="Open Sans" pitchFamily="2" charset="0"/>
                <a:ea typeface="Open Sans" pitchFamily="2" charset="0"/>
                <a:cs typeface="Open Sans" pitchFamily="2" charset="0"/>
              </a:rPr>
              <a:t>Soil Health Bacterial content</a:t>
            </a:r>
            <a:endParaRPr lang="en-US" sz="1400" dirty="0">
              <a:latin typeface="Open Sans" pitchFamily="2" charset="0"/>
              <a:ea typeface="Open Sans" pitchFamily="2" charset="0"/>
              <a:cs typeface="Open Sans" pitchFamily="2" charset="0"/>
            </a:endParaRPr>
          </a:p>
        </p:txBody>
      </p:sp>
      <p:sp>
        <p:nvSpPr>
          <p:cNvPr id="21" name="TextBox 20">
            <a:extLst>
              <a:ext uri="{FF2B5EF4-FFF2-40B4-BE49-F238E27FC236}">
                <a16:creationId xmlns:a16="http://schemas.microsoft.com/office/drawing/2014/main" id="{9EDFDF60-C032-D170-9766-413FF2542A4F}"/>
              </a:ext>
            </a:extLst>
          </p:cNvPr>
          <p:cNvSpPr txBox="1"/>
          <p:nvPr/>
        </p:nvSpPr>
        <p:spPr>
          <a:xfrm>
            <a:off x="4005163" y="4006064"/>
            <a:ext cx="1073197" cy="674031"/>
          </a:xfrm>
          <a:prstGeom prst="rect">
            <a:avLst/>
          </a:prstGeom>
          <a:noFill/>
        </p:spPr>
        <p:txBody>
          <a:bodyPr wrap="square">
            <a:spAutoFit/>
          </a:bodyPr>
          <a:lstStyle/>
          <a:p>
            <a:pPr algn="ctr">
              <a:lnSpc>
                <a:spcPct val="90000"/>
              </a:lnSpc>
            </a:pPr>
            <a:r>
              <a:rPr lang="en-US" sz="1400" b="1" dirty="0">
                <a:effectLst/>
                <a:latin typeface="Open Sans" pitchFamily="2" charset="0"/>
                <a:ea typeface="Open Sans" pitchFamily="2" charset="0"/>
                <a:cs typeface="Open Sans" pitchFamily="2" charset="0"/>
              </a:rPr>
              <a:t>3.</a:t>
            </a:r>
          </a:p>
          <a:p>
            <a:pPr algn="ctr">
              <a:lnSpc>
                <a:spcPct val="90000"/>
              </a:lnSpc>
            </a:pPr>
            <a:r>
              <a:rPr lang="en-US" sz="1400" dirty="0">
                <a:effectLst/>
                <a:latin typeface="Open Sans" pitchFamily="2" charset="0"/>
                <a:ea typeface="Open Sans" pitchFamily="2" charset="0"/>
                <a:cs typeface="Open Sans" pitchFamily="2" charset="0"/>
              </a:rPr>
              <a:t>Soil Health C:N ratios</a:t>
            </a:r>
            <a:endParaRPr lang="en-US" sz="1400" dirty="0">
              <a:latin typeface="Open Sans" pitchFamily="2" charset="0"/>
              <a:ea typeface="Open Sans" pitchFamily="2" charset="0"/>
              <a:cs typeface="Open Sans" pitchFamily="2" charset="0"/>
            </a:endParaRPr>
          </a:p>
        </p:txBody>
      </p:sp>
      <p:sp>
        <p:nvSpPr>
          <p:cNvPr id="22" name="TextBox 21">
            <a:extLst>
              <a:ext uri="{FF2B5EF4-FFF2-40B4-BE49-F238E27FC236}">
                <a16:creationId xmlns:a16="http://schemas.microsoft.com/office/drawing/2014/main" id="{02EF8D8B-3690-9E6D-1B56-C8B0D78E48DF}"/>
              </a:ext>
            </a:extLst>
          </p:cNvPr>
          <p:cNvSpPr txBox="1"/>
          <p:nvPr/>
        </p:nvSpPr>
        <p:spPr>
          <a:xfrm>
            <a:off x="5374709" y="4019899"/>
            <a:ext cx="1442581" cy="776623"/>
          </a:xfrm>
          <a:prstGeom prst="rect">
            <a:avLst/>
          </a:prstGeom>
          <a:noFill/>
        </p:spPr>
        <p:txBody>
          <a:bodyPr wrap="square">
            <a:spAutoFit/>
          </a:bodyPr>
          <a:lstStyle/>
          <a:p>
            <a:pPr marR="0" lvl="0" algn="ctr">
              <a:lnSpc>
                <a:spcPct val="90000"/>
              </a:lnSpc>
              <a:spcBef>
                <a:spcPts val="0"/>
              </a:spcBef>
              <a:spcAft>
                <a:spcPts val="800"/>
              </a:spcAft>
            </a:pPr>
            <a:r>
              <a:rPr lang="en-US" sz="1400" b="1" dirty="0">
                <a:effectLst/>
                <a:latin typeface="Open Sans" pitchFamily="2" charset="0"/>
                <a:ea typeface="Open Sans" pitchFamily="2" charset="0"/>
                <a:cs typeface="Open Sans" pitchFamily="2" charset="0"/>
              </a:rPr>
              <a:t>4.</a:t>
            </a:r>
          </a:p>
          <a:p>
            <a:pPr marR="0" lvl="0" algn="ctr">
              <a:lnSpc>
                <a:spcPct val="90000"/>
              </a:lnSpc>
              <a:spcBef>
                <a:spcPts val="0"/>
              </a:spcBef>
              <a:spcAft>
                <a:spcPts val="800"/>
              </a:spcAft>
            </a:pPr>
            <a:r>
              <a:rPr lang="en-US" sz="1400" dirty="0">
                <a:effectLst/>
                <a:latin typeface="Open Sans" pitchFamily="2" charset="0"/>
                <a:ea typeface="Open Sans" pitchFamily="2" charset="0"/>
                <a:cs typeface="Open Sans" pitchFamily="2" charset="0"/>
              </a:rPr>
              <a:t>Invasive plant removal</a:t>
            </a:r>
          </a:p>
        </p:txBody>
      </p:sp>
      <p:sp>
        <p:nvSpPr>
          <p:cNvPr id="23" name="TextBox 22">
            <a:extLst>
              <a:ext uri="{FF2B5EF4-FFF2-40B4-BE49-F238E27FC236}">
                <a16:creationId xmlns:a16="http://schemas.microsoft.com/office/drawing/2014/main" id="{BF85F326-E546-4C29-AA5B-0E8DA1C9458F}"/>
              </a:ext>
            </a:extLst>
          </p:cNvPr>
          <p:cNvSpPr txBox="1"/>
          <p:nvPr/>
        </p:nvSpPr>
        <p:spPr>
          <a:xfrm>
            <a:off x="6800755" y="3969656"/>
            <a:ext cx="1869213" cy="1061829"/>
          </a:xfrm>
          <a:prstGeom prst="rect">
            <a:avLst/>
          </a:prstGeom>
          <a:noFill/>
        </p:spPr>
        <p:txBody>
          <a:bodyPr wrap="square">
            <a:spAutoFit/>
          </a:bodyPr>
          <a:lstStyle/>
          <a:p>
            <a:pPr algn="ctr">
              <a:lnSpc>
                <a:spcPct val="90000"/>
              </a:lnSpc>
            </a:pPr>
            <a:r>
              <a:rPr lang="en-US" sz="1400" b="1" dirty="0">
                <a:effectLst/>
                <a:latin typeface="Open Sans" pitchFamily="2" charset="0"/>
                <a:ea typeface="Open Sans" pitchFamily="2" charset="0"/>
                <a:cs typeface="Open Sans" pitchFamily="2" charset="0"/>
              </a:rPr>
              <a:t>5.</a:t>
            </a:r>
          </a:p>
          <a:p>
            <a:pPr algn="ctr">
              <a:lnSpc>
                <a:spcPct val="90000"/>
              </a:lnSpc>
            </a:pPr>
            <a:r>
              <a:rPr lang="en-US" sz="1400" dirty="0">
                <a:effectLst/>
                <a:latin typeface="Open Sans" pitchFamily="2" charset="0"/>
                <a:ea typeface="Open Sans" pitchFamily="2" charset="0"/>
                <a:cs typeface="Open Sans" pitchFamily="2" charset="0"/>
              </a:rPr>
              <a:t>Thinning fast growing  </a:t>
            </a:r>
          </a:p>
          <a:p>
            <a:pPr algn="ctr">
              <a:lnSpc>
                <a:spcPct val="90000"/>
              </a:lnSpc>
            </a:pPr>
            <a:r>
              <a:rPr lang="en-US" sz="1400" dirty="0">
                <a:latin typeface="Open Sans" pitchFamily="2" charset="0"/>
                <a:ea typeface="Open Sans" pitchFamily="2" charset="0"/>
                <a:cs typeface="Open Sans" pitchFamily="2" charset="0"/>
              </a:rPr>
              <a:t>   </a:t>
            </a:r>
            <a:r>
              <a:rPr lang="en-US" sz="1400" dirty="0">
                <a:effectLst/>
                <a:latin typeface="Open Sans" pitchFamily="2" charset="0"/>
                <a:ea typeface="Open Sans" pitchFamily="2" charset="0"/>
                <a:cs typeface="Open Sans" pitchFamily="2" charset="0"/>
              </a:rPr>
              <a:t>softwood tree stands</a:t>
            </a:r>
            <a:endParaRPr lang="en-US" sz="1400" dirty="0">
              <a:latin typeface="Open Sans" pitchFamily="2" charset="0"/>
              <a:ea typeface="Open Sans" pitchFamily="2" charset="0"/>
              <a:cs typeface="Open Sans" pitchFamily="2" charset="0"/>
            </a:endParaRPr>
          </a:p>
        </p:txBody>
      </p:sp>
      <p:sp>
        <p:nvSpPr>
          <p:cNvPr id="24" name="TextBox 23">
            <a:extLst>
              <a:ext uri="{FF2B5EF4-FFF2-40B4-BE49-F238E27FC236}">
                <a16:creationId xmlns:a16="http://schemas.microsoft.com/office/drawing/2014/main" id="{1B44B6F6-87EF-624B-01B9-8A0EA61D2930}"/>
              </a:ext>
            </a:extLst>
          </p:cNvPr>
          <p:cNvSpPr txBox="1"/>
          <p:nvPr/>
        </p:nvSpPr>
        <p:spPr>
          <a:xfrm>
            <a:off x="8539685" y="4019899"/>
            <a:ext cx="1442581" cy="480131"/>
          </a:xfrm>
          <a:prstGeom prst="rect">
            <a:avLst/>
          </a:prstGeom>
          <a:noFill/>
        </p:spPr>
        <p:txBody>
          <a:bodyPr wrap="square">
            <a:spAutoFit/>
          </a:bodyPr>
          <a:lstStyle/>
          <a:p>
            <a:pPr algn="ctr">
              <a:lnSpc>
                <a:spcPct val="90000"/>
              </a:lnSpc>
            </a:pPr>
            <a:r>
              <a:rPr lang="en-US" sz="1400" b="1" dirty="0">
                <a:effectLst/>
                <a:latin typeface="Open Sans" pitchFamily="2" charset="0"/>
                <a:ea typeface="Open Sans" pitchFamily="2" charset="0"/>
                <a:cs typeface="Open Sans" pitchFamily="2" charset="0"/>
              </a:rPr>
              <a:t>6.</a:t>
            </a:r>
          </a:p>
          <a:p>
            <a:pPr algn="ctr">
              <a:lnSpc>
                <a:spcPct val="90000"/>
              </a:lnSpc>
            </a:pPr>
            <a:r>
              <a:rPr lang="en-US" sz="1400" dirty="0">
                <a:effectLst/>
                <a:latin typeface="Open Sans" pitchFamily="2" charset="0"/>
                <a:ea typeface="Open Sans" pitchFamily="2" charset="0"/>
                <a:cs typeface="Open Sans" pitchFamily="2" charset="0"/>
              </a:rPr>
              <a:t>Soil Health pH</a:t>
            </a:r>
            <a:endParaRPr lang="en-US" sz="1400" dirty="0">
              <a:latin typeface="Open Sans" pitchFamily="2" charset="0"/>
              <a:ea typeface="Open Sans" pitchFamily="2" charset="0"/>
              <a:cs typeface="Open Sans" pitchFamily="2" charset="0"/>
            </a:endParaRPr>
          </a:p>
        </p:txBody>
      </p:sp>
      <p:sp>
        <p:nvSpPr>
          <p:cNvPr id="25" name="TextBox 24">
            <a:extLst>
              <a:ext uri="{FF2B5EF4-FFF2-40B4-BE49-F238E27FC236}">
                <a16:creationId xmlns:a16="http://schemas.microsoft.com/office/drawing/2014/main" id="{F10A4360-FBD1-C0EC-966B-6AC889212BCF}"/>
              </a:ext>
            </a:extLst>
          </p:cNvPr>
          <p:cNvSpPr txBox="1"/>
          <p:nvPr/>
        </p:nvSpPr>
        <p:spPr>
          <a:xfrm>
            <a:off x="9860901" y="4021087"/>
            <a:ext cx="1965123" cy="867930"/>
          </a:xfrm>
          <a:prstGeom prst="rect">
            <a:avLst/>
          </a:prstGeom>
          <a:noFill/>
        </p:spPr>
        <p:txBody>
          <a:bodyPr wrap="square">
            <a:spAutoFit/>
          </a:bodyPr>
          <a:lstStyle/>
          <a:p>
            <a:pPr algn="ctr">
              <a:lnSpc>
                <a:spcPct val="90000"/>
              </a:lnSpc>
            </a:pPr>
            <a:r>
              <a:rPr lang="en-US" sz="1400" b="1" dirty="0">
                <a:effectLst/>
                <a:latin typeface="Open Sans" pitchFamily="2" charset="0"/>
                <a:ea typeface="Open Sans" pitchFamily="2" charset="0"/>
                <a:cs typeface="Open Sans" pitchFamily="2" charset="0"/>
              </a:rPr>
              <a:t>7.</a:t>
            </a:r>
          </a:p>
          <a:p>
            <a:pPr algn="ctr">
              <a:lnSpc>
                <a:spcPct val="90000"/>
              </a:lnSpc>
            </a:pPr>
            <a:r>
              <a:rPr lang="en-US" sz="1400" dirty="0">
                <a:effectLst/>
                <a:latin typeface="Open Sans" pitchFamily="2" charset="0"/>
                <a:ea typeface="Open Sans" pitchFamily="2" charset="0"/>
                <a:cs typeface="Open Sans" pitchFamily="2" charset="0"/>
              </a:rPr>
              <a:t>Soil Health Mycorrhizal Fungal colonization</a:t>
            </a:r>
            <a:endParaRPr lang="en-US" sz="1400" dirty="0">
              <a:latin typeface="Open Sans" pitchFamily="2" charset="0"/>
              <a:ea typeface="Open Sans" pitchFamily="2" charset="0"/>
              <a:cs typeface="Open Sans" pitchFamily="2" charset="0"/>
            </a:endParaRPr>
          </a:p>
        </p:txBody>
      </p:sp>
      <p:sp>
        <p:nvSpPr>
          <p:cNvPr id="26" name="Oval 25">
            <a:extLst>
              <a:ext uri="{FF2B5EF4-FFF2-40B4-BE49-F238E27FC236}">
                <a16:creationId xmlns:a16="http://schemas.microsoft.com/office/drawing/2014/main" id="{1F4CE4D7-7777-B921-AFD0-DD6CEF1E62F5}"/>
              </a:ext>
            </a:extLst>
          </p:cNvPr>
          <p:cNvSpPr/>
          <p:nvPr/>
        </p:nvSpPr>
        <p:spPr>
          <a:xfrm>
            <a:off x="783689" y="2703183"/>
            <a:ext cx="1129695" cy="1129695"/>
          </a:xfrm>
          <a:prstGeom prst="ellipse">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31E007-DECB-79F8-89DA-E3549CC80D72}"/>
              </a:ext>
            </a:extLst>
          </p:cNvPr>
          <p:cNvSpPr/>
          <p:nvPr/>
        </p:nvSpPr>
        <p:spPr>
          <a:xfrm>
            <a:off x="3948665" y="2703183"/>
            <a:ext cx="1129695" cy="1129695"/>
          </a:xfrm>
          <a:prstGeom prst="ellipse">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279D022-1F3D-F689-FD1C-17CFA407582E}"/>
              </a:ext>
            </a:extLst>
          </p:cNvPr>
          <p:cNvSpPr/>
          <p:nvPr/>
        </p:nvSpPr>
        <p:spPr>
          <a:xfrm>
            <a:off x="7113641" y="2703183"/>
            <a:ext cx="1129695" cy="1129695"/>
          </a:xfrm>
          <a:prstGeom prst="ellipse">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0A2623-B7EF-41BC-D8A3-4B028E839DE4}"/>
              </a:ext>
            </a:extLst>
          </p:cNvPr>
          <p:cNvSpPr/>
          <p:nvPr/>
        </p:nvSpPr>
        <p:spPr>
          <a:xfrm>
            <a:off x="10278616" y="2703183"/>
            <a:ext cx="1129695" cy="1129695"/>
          </a:xfrm>
          <a:prstGeom prst="ellipse">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F12B4A4-2FC5-6B8F-4B6B-54CA151D900D}"/>
              </a:ext>
            </a:extLst>
          </p:cNvPr>
          <p:cNvSpPr/>
          <p:nvPr/>
        </p:nvSpPr>
        <p:spPr>
          <a:xfrm>
            <a:off x="2366177" y="2703183"/>
            <a:ext cx="1129695" cy="1129695"/>
          </a:xfrm>
          <a:prstGeom prst="ellipse">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8EF1E0D-59C9-248C-1797-8FCE42E43C24}"/>
              </a:ext>
            </a:extLst>
          </p:cNvPr>
          <p:cNvSpPr/>
          <p:nvPr/>
        </p:nvSpPr>
        <p:spPr>
          <a:xfrm>
            <a:off x="5531153" y="2703183"/>
            <a:ext cx="1129695" cy="1129695"/>
          </a:xfrm>
          <a:prstGeom prst="ellipse">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C758DCE-F5E4-71EC-0413-B6B05E599325}"/>
              </a:ext>
            </a:extLst>
          </p:cNvPr>
          <p:cNvSpPr/>
          <p:nvPr/>
        </p:nvSpPr>
        <p:spPr>
          <a:xfrm>
            <a:off x="8696129" y="2703183"/>
            <a:ext cx="1129695" cy="1129695"/>
          </a:xfrm>
          <a:prstGeom prst="ellipse">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A65A8C9-EDE2-78C5-52FA-3249EE1C7667}"/>
              </a:ext>
            </a:extLst>
          </p:cNvPr>
          <p:cNvSpPr txBox="1"/>
          <p:nvPr/>
        </p:nvSpPr>
        <p:spPr>
          <a:xfrm>
            <a:off x="1215990" y="5305969"/>
            <a:ext cx="9760016" cy="582724"/>
          </a:xfrm>
          <a:prstGeom prst="rect">
            <a:avLst/>
          </a:prstGeom>
          <a:noFill/>
        </p:spPr>
        <p:txBody>
          <a:bodyPr wrap="square">
            <a:spAutoFit/>
          </a:bodyPr>
          <a:lstStyle/>
          <a:p>
            <a:pPr marL="0" marR="0" algn="ctr">
              <a:lnSpc>
                <a:spcPct val="90000"/>
              </a:lnSpc>
              <a:spcBef>
                <a:spcPts val="0"/>
              </a:spcBef>
              <a:spcAft>
                <a:spcPts val="800"/>
              </a:spcAft>
            </a:pPr>
            <a:r>
              <a:rPr lang="en-US" sz="1400" dirty="0">
                <a:effectLst/>
                <a:latin typeface="Open Sans" pitchFamily="2" charset="0"/>
                <a:ea typeface="Open Sans" pitchFamily="2" charset="0"/>
                <a:cs typeface="Open Sans" pitchFamily="2" charset="0"/>
              </a:rPr>
              <a:t>Lots that have been cleared need all of these activities (1-7) to properly restore the woodland forests.</a:t>
            </a:r>
          </a:p>
          <a:p>
            <a:pPr marL="0" marR="0" algn="ctr">
              <a:lnSpc>
                <a:spcPct val="90000"/>
              </a:lnSpc>
              <a:spcBef>
                <a:spcPts val="0"/>
              </a:spcBef>
              <a:spcAft>
                <a:spcPts val="800"/>
              </a:spcAft>
            </a:pPr>
            <a:r>
              <a:rPr lang="en-US" sz="1400" dirty="0">
                <a:effectLst/>
                <a:latin typeface="Open Sans" pitchFamily="2" charset="0"/>
                <a:ea typeface="Open Sans" pitchFamily="2" charset="0"/>
                <a:cs typeface="Open Sans" pitchFamily="2" charset="0"/>
              </a:rPr>
              <a:t>Newly forested lots will require activities (4-7) to properly restore the woodland forests.</a:t>
            </a:r>
          </a:p>
        </p:txBody>
      </p:sp>
      <p:pic>
        <p:nvPicPr>
          <p:cNvPr id="38" name="Picture 37">
            <a:extLst>
              <a:ext uri="{FF2B5EF4-FFF2-40B4-BE49-F238E27FC236}">
                <a16:creationId xmlns:a16="http://schemas.microsoft.com/office/drawing/2014/main" id="{A45DEF02-E75C-B2B6-ADDB-B02332528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906" y="2940771"/>
            <a:ext cx="575260" cy="654519"/>
          </a:xfrm>
          <a:prstGeom prst="rect">
            <a:avLst/>
          </a:prstGeom>
        </p:spPr>
      </p:pic>
      <p:pic>
        <p:nvPicPr>
          <p:cNvPr id="40" name="Picture 39">
            <a:extLst>
              <a:ext uri="{FF2B5EF4-FFF2-40B4-BE49-F238E27FC236}">
                <a16:creationId xmlns:a16="http://schemas.microsoft.com/office/drawing/2014/main" id="{E202220E-6CBB-4951-9E89-3204FF151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016" y="2931022"/>
            <a:ext cx="674017" cy="674017"/>
          </a:xfrm>
          <a:prstGeom prst="rect">
            <a:avLst/>
          </a:prstGeom>
        </p:spPr>
      </p:pic>
      <p:pic>
        <p:nvPicPr>
          <p:cNvPr id="42" name="Picture 41">
            <a:extLst>
              <a:ext uri="{FF2B5EF4-FFF2-40B4-BE49-F238E27FC236}">
                <a16:creationId xmlns:a16="http://schemas.microsoft.com/office/drawing/2014/main" id="{EA8309F2-D904-481B-B2D4-05F095A82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1606" y="3128505"/>
            <a:ext cx="703813" cy="279051"/>
          </a:xfrm>
          <a:prstGeom prst="rect">
            <a:avLst/>
          </a:prstGeom>
        </p:spPr>
      </p:pic>
      <p:pic>
        <p:nvPicPr>
          <p:cNvPr id="44" name="Picture 43">
            <a:extLst>
              <a:ext uri="{FF2B5EF4-FFF2-40B4-BE49-F238E27FC236}">
                <a16:creationId xmlns:a16="http://schemas.microsoft.com/office/drawing/2014/main" id="{F4865A88-6744-5C9C-FB52-F7C5FBC34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992" y="2931022"/>
            <a:ext cx="674017" cy="674017"/>
          </a:xfrm>
          <a:prstGeom prst="rect">
            <a:avLst/>
          </a:prstGeom>
        </p:spPr>
      </p:pic>
      <p:pic>
        <p:nvPicPr>
          <p:cNvPr id="46" name="Picture 45">
            <a:extLst>
              <a:ext uri="{FF2B5EF4-FFF2-40B4-BE49-F238E27FC236}">
                <a16:creationId xmlns:a16="http://schemas.microsoft.com/office/drawing/2014/main" id="{A4E1EC23-B5C7-24BC-74C5-258C9F5CBC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1455" y="2929119"/>
            <a:ext cx="414067" cy="677822"/>
          </a:xfrm>
          <a:prstGeom prst="rect">
            <a:avLst/>
          </a:prstGeom>
        </p:spPr>
      </p:pic>
      <p:pic>
        <p:nvPicPr>
          <p:cNvPr id="48" name="Picture 47">
            <a:extLst>
              <a:ext uri="{FF2B5EF4-FFF2-40B4-BE49-F238E27FC236}">
                <a16:creationId xmlns:a16="http://schemas.microsoft.com/office/drawing/2014/main" id="{3C2EAB91-FCF7-E57D-0577-4AC642DDF0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4234" y="3128306"/>
            <a:ext cx="713484" cy="279448"/>
          </a:xfrm>
          <a:prstGeom prst="rect">
            <a:avLst/>
          </a:prstGeom>
        </p:spPr>
      </p:pic>
      <p:sp>
        <p:nvSpPr>
          <p:cNvPr id="53" name="TextBox 52">
            <a:extLst>
              <a:ext uri="{FF2B5EF4-FFF2-40B4-BE49-F238E27FC236}">
                <a16:creationId xmlns:a16="http://schemas.microsoft.com/office/drawing/2014/main" id="{B3439E7A-6B2B-4F86-B892-67A3CA936C6E}"/>
              </a:ext>
            </a:extLst>
          </p:cNvPr>
          <p:cNvSpPr txBox="1"/>
          <p:nvPr/>
        </p:nvSpPr>
        <p:spPr>
          <a:xfrm>
            <a:off x="627247" y="670287"/>
            <a:ext cx="10937507" cy="939681"/>
          </a:xfrm>
          <a:prstGeom prst="rect">
            <a:avLst/>
          </a:prstGeom>
          <a:noFill/>
        </p:spPr>
        <p:txBody>
          <a:bodyPr wrap="square">
            <a:spAutoFit/>
          </a:bodyPr>
          <a:lstStyle/>
          <a:p>
            <a:pPr marL="0" marR="0" algn="ctr">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REFORESTATION SOLUTION</a:t>
            </a:r>
          </a:p>
        </p:txBody>
      </p:sp>
      <p:sp>
        <p:nvSpPr>
          <p:cNvPr id="2" name="Date Placeholder 1">
            <a:extLst>
              <a:ext uri="{FF2B5EF4-FFF2-40B4-BE49-F238E27FC236}">
                <a16:creationId xmlns:a16="http://schemas.microsoft.com/office/drawing/2014/main" id="{E2E719C8-5FDC-0345-BD11-76D27D23E538}"/>
              </a:ext>
            </a:extLst>
          </p:cNvPr>
          <p:cNvSpPr>
            <a:spLocks noGrp="1"/>
          </p:cNvSpPr>
          <p:nvPr>
            <p:ph type="dt" sz="half" idx="10"/>
          </p:nvPr>
        </p:nvSpPr>
        <p:spPr/>
        <p:txBody>
          <a:bodyPr/>
          <a:lstStyle/>
          <a:p>
            <a:fld id="{F7232ED2-F62A-460E-8182-2357E2C42C68}" type="datetime1">
              <a:rPr lang="en-US" smtClean="0"/>
              <a:t>7/11/2022</a:t>
            </a:fld>
            <a:endParaRPr lang="en-US" dirty="0"/>
          </a:p>
        </p:txBody>
      </p:sp>
      <p:sp>
        <p:nvSpPr>
          <p:cNvPr id="3" name="Slide Number Placeholder 2">
            <a:extLst>
              <a:ext uri="{FF2B5EF4-FFF2-40B4-BE49-F238E27FC236}">
                <a16:creationId xmlns:a16="http://schemas.microsoft.com/office/drawing/2014/main" id="{C5F8EFF0-2594-1295-CFBF-77F0B83D5056}"/>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pic>
        <p:nvPicPr>
          <p:cNvPr id="9" name="Picture 8">
            <a:extLst>
              <a:ext uri="{FF2B5EF4-FFF2-40B4-BE49-F238E27FC236}">
                <a16:creationId xmlns:a16="http://schemas.microsoft.com/office/drawing/2014/main" id="{8D9F1557-AD2C-9654-E54C-646052A07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2698" y="2809934"/>
            <a:ext cx="841530" cy="916193"/>
          </a:xfrm>
          <a:prstGeom prst="rect">
            <a:avLst/>
          </a:prstGeom>
        </p:spPr>
      </p:pic>
    </p:spTree>
    <p:extLst>
      <p:ext uri="{BB962C8B-B14F-4D97-AF65-F5344CB8AC3E}">
        <p14:creationId xmlns:p14="http://schemas.microsoft.com/office/powerpoint/2010/main" val="356676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8F2FF-9639-8A2A-1FAA-9C63FCBDD9A5}"/>
              </a:ext>
            </a:extLst>
          </p:cNvPr>
          <p:cNvSpPr txBox="1"/>
          <p:nvPr/>
        </p:nvSpPr>
        <p:spPr>
          <a:xfrm>
            <a:off x="627245" y="1729455"/>
            <a:ext cx="10959166" cy="2474780"/>
          </a:xfrm>
          <a:prstGeom prst="rect">
            <a:avLst/>
          </a:prstGeom>
          <a:noFill/>
        </p:spPr>
        <p:txBody>
          <a:bodyPr wrap="square" rtlCol="0">
            <a:spAutoFit/>
          </a:bodyPr>
          <a:lstStyle/>
          <a:p>
            <a:pPr marL="0" marR="0" algn="just">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Almost all land plants form symbiotic associations with mycorrhizal fungi. These below-ground fungi play a key role in terrestrial ecosystems as they regulate nutrient and carbon cycles, and influence soil structure and ecosystem multifunctionality. Up to 80% of plant N and P is provided by mycorrhizal fungi while Mycorrhizal fungi increase plant carbon capture and use by 20-30%. Many plant species depend on these symbionts for growth and survival. Estimates suggest that there are over c. 50 000 fungal species that form mycorrhizal associations with more than c. 250 000 plant species which includes all 6000 species of trees.</a:t>
            </a:r>
          </a:p>
          <a:p>
            <a:pPr marL="0" marR="0" algn="just">
              <a:lnSpc>
                <a:spcPct val="107000"/>
              </a:lnSpc>
              <a:spcBef>
                <a:spcPts val="0"/>
              </a:spcBef>
              <a:spcAft>
                <a:spcPts val="800"/>
              </a:spcAft>
            </a:pPr>
            <a:endParaRPr lang="en-US" sz="500" dirty="0">
              <a:latin typeface="Open Sans" pitchFamily="2" charset="0"/>
              <a:ea typeface="Open Sans" pitchFamily="2" charset="0"/>
              <a:cs typeface="Open Sans" pitchFamily="2" charset="0"/>
            </a:endParaRPr>
          </a:p>
          <a:p>
            <a:pPr marL="0" marR="0" algn="just">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Carbon and nutrients can be transferred from one plant to another through fungal hyphae. In boreal forests, mature trees allocate significant amounts of Carbon into mycorrhizal networks.</a:t>
            </a:r>
          </a:p>
        </p:txBody>
      </p:sp>
      <p:sp>
        <p:nvSpPr>
          <p:cNvPr id="3" name="Rectangle 2">
            <a:extLst>
              <a:ext uri="{FF2B5EF4-FFF2-40B4-BE49-F238E27FC236}">
                <a16:creationId xmlns:a16="http://schemas.microsoft.com/office/drawing/2014/main" id="{16715579-3B9D-F9DC-3F6E-357A7B145561}"/>
              </a:ext>
            </a:extLst>
          </p:cNvPr>
          <p:cNvSpPr/>
          <p:nvPr/>
        </p:nvSpPr>
        <p:spPr>
          <a:xfrm>
            <a:off x="469232" y="693521"/>
            <a:ext cx="9288379" cy="906679"/>
          </a:xfrm>
          <a:prstGeom prst="rect">
            <a:avLst/>
          </a:prstGeom>
          <a:blipFill>
            <a:blip r:embed="rId3"/>
            <a:stretch>
              <a:fillRect l="-466" t="-89420" r="-26533"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914B97F-8D4F-0E52-624B-CE600140A1F7}"/>
              </a:ext>
            </a:extLst>
          </p:cNvPr>
          <p:cNvSpPr/>
          <p:nvPr/>
        </p:nvSpPr>
        <p:spPr>
          <a:xfrm>
            <a:off x="-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47C5F0-BF9B-FE7F-89C8-1C4221322959}"/>
              </a:ext>
            </a:extLst>
          </p:cNvPr>
          <p:cNvSpPr txBox="1"/>
          <p:nvPr/>
        </p:nvSpPr>
        <p:spPr>
          <a:xfrm>
            <a:off x="627245" y="670287"/>
            <a:ext cx="5468755" cy="939681"/>
          </a:xfrm>
          <a:prstGeom prst="rect">
            <a:avLst/>
          </a:prstGeom>
          <a:noFill/>
        </p:spPr>
        <p:txBody>
          <a:bodyPr wrap="square">
            <a:spAutoFit/>
          </a:bodyPr>
          <a:lstStyle/>
          <a:p>
            <a:pPr marL="0" marR="0">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BENEFITS (1)</a:t>
            </a:r>
          </a:p>
        </p:txBody>
      </p:sp>
      <p:sp>
        <p:nvSpPr>
          <p:cNvPr id="6" name="Date Placeholder 5">
            <a:extLst>
              <a:ext uri="{FF2B5EF4-FFF2-40B4-BE49-F238E27FC236}">
                <a16:creationId xmlns:a16="http://schemas.microsoft.com/office/drawing/2014/main" id="{B91E2DE7-CCF7-8239-8794-1BAD36CEC65C}"/>
              </a:ext>
            </a:extLst>
          </p:cNvPr>
          <p:cNvSpPr>
            <a:spLocks noGrp="1"/>
          </p:cNvSpPr>
          <p:nvPr>
            <p:ph type="dt" sz="half" idx="10"/>
          </p:nvPr>
        </p:nvSpPr>
        <p:spPr/>
        <p:txBody>
          <a:bodyPr/>
          <a:lstStyle/>
          <a:p>
            <a:fld id="{B757BF95-5373-4AA7-9EB3-72BFC857716F}" type="datetime1">
              <a:rPr lang="en-US" smtClean="0"/>
              <a:t>7/11/2022</a:t>
            </a:fld>
            <a:endParaRPr lang="en-US" dirty="0"/>
          </a:p>
        </p:txBody>
      </p:sp>
      <p:sp>
        <p:nvSpPr>
          <p:cNvPr id="7" name="Slide Number Placeholder 6">
            <a:extLst>
              <a:ext uri="{FF2B5EF4-FFF2-40B4-BE49-F238E27FC236}">
                <a16:creationId xmlns:a16="http://schemas.microsoft.com/office/drawing/2014/main" id="{023EA514-8F8D-6096-3AF8-EBA58C8AC53A}"/>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Tree>
    <p:extLst>
      <p:ext uri="{BB962C8B-B14F-4D97-AF65-F5344CB8AC3E}">
        <p14:creationId xmlns:p14="http://schemas.microsoft.com/office/powerpoint/2010/main" val="345754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8F2FF-9639-8A2A-1FAA-9C63FCBDD9A5}"/>
              </a:ext>
            </a:extLst>
          </p:cNvPr>
          <p:cNvSpPr txBox="1"/>
          <p:nvPr/>
        </p:nvSpPr>
        <p:spPr>
          <a:xfrm>
            <a:off x="627245" y="2637968"/>
            <a:ext cx="10959166" cy="2474780"/>
          </a:xfrm>
          <a:prstGeom prst="rect">
            <a:avLst/>
          </a:prstGeom>
          <a:noFill/>
        </p:spPr>
        <p:txBody>
          <a:bodyPr wrap="square" rtlCol="0">
            <a:spAutoFit/>
          </a:bodyPr>
          <a:lstStyle/>
          <a:p>
            <a:pPr marL="0" marR="0" algn="just">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Plants investing the largest amount of C into mycorrhizal networks often obtain the largest amount of nutrients in return, indicating that resource exchange is, at least to some extent, controlled </a:t>
            </a:r>
            <a:r>
              <a:rPr lang="en-US" sz="1600" b="1" baseline="30000" dirty="0">
                <a:solidFill>
                  <a:srgbClr val="518B37"/>
                </a:solidFill>
                <a:effectLst/>
                <a:latin typeface="Open Sans" pitchFamily="2" charset="0"/>
                <a:ea typeface="Open Sans" pitchFamily="2" charset="0"/>
                <a:cs typeface="Open Sans" pitchFamily="2" charset="0"/>
              </a:rPr>
              <a:t>[4][5]</a:t>
            </a:r>
            <a:r>
              <a:rPr lang="en-US" sz="1600" dirty="0">
                <a:effectLst/>
                <a:latin typeface="Open Sans" pitchFamily="2" charset="0"/>
                <a:ea typeface="Open Sans" pitchFamily="2" charset="0"/>
                <a:cs typeface="Open Sans" pitchFamily="2" charset="0"/>
              </a:rPr>
              <a:t>. </a:t>
            </a:r>
          </a:p>
          <a:p>
            <a:pPr marL="0" marR="0" algn="just">
              <a:lnSpc>
                <a:spcPct val="107000"/>
              </a:lnSpc>
              <a:spcBef>
                <a:spcPts val="0"/>
              </a:spcBef>
              <a:spcAft>
                <a:spcPts val="800"/>
              </a:spcAft>
            </a:pPr>
            <a:endParaRPr lang="en-US" sz="500" dirty="0">
              <a:latin typeface="Open Sans" pitchFamily="2" charset="0"/>
              <a:ea typeface="Open Sans" pitchFamily="2" charset="0"/>
              <a:cs typeface="Open Sans" pitchFamily="2" charset="0"/>
            </a:endParaRPr>
          </a:p>
          <a:p>
            <a:pPr marL="0" marR="0" algn="just">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AM symbiosis is considered ancestral among land plants, and it probably allowed their transition from water to land 470 Million years ago </a:t>
            </a:r>
            <a:r>
              <a:rPr lang="en-US" sz="1600" b="1" baseline="30000" dirty="0">
                <a:solidFill>
                  <a:srgbClr val="518B37"/>
                </a:solidFill>
                <a:effectLst/>
                <a:latin typeface="Open Sans" pitchFamily="2" charset="0"/>
                <a:ea typeface="Open Sans" pitchFamily="2" charset="0"/>
                <a:cs typeface="Open Sans" pitchFamily="2" charset="0"/>
              </a:rPr>
              <a:t>[6]</a:t>
            </a:r>
            <a:r>
              <a:rPr lang="en-US" sz="1600" dirty="0">
                <a:effectLst/>
                <a:latin typeface="Open Sans" pitchFamily="2" charset="0"/>
                <a:ea typeface="Open Sans" pitchFamily="2" charset="0"/>
                <a:cs typeface="Open Sans" pitchFamily="2" charset="0"/>
              </a:rPr>
              <a:t>.  Ectomycorrhizal associations are much younger than the AM symbiosis and evolved c. 100–200 million year ago during a period of rapid angiosperm radiation in the Jurassic and Cretaceous </a:t>
            </a:r>
            <a:r>
              <a:rPr lang="en-US" sz="1600" b="1" baseline="30000" dirty="0">
                <a:solidFill>
                  <a:srgbClr val="518B37"/>
                </a:solidFill>
                <a:effectLst/>
                <a:latin typeface="Open Sans" pitchFamily="2" charset="0"/>
                <a:ea typeface="Open Sans" pitchFamily="2" charset="0"/>
                <a:cs typeface="Open Sans" pitchFamily="2" charset="0"/>
              </a:rPr>
              <a:t>[7]</a:t>
            </a:r>
            <a:r>
              <a:rPr lang="en-US" sz="1600" dirty="0">
                <a:effectLst/>
                <a:latin typeface="Open Sans" pitchFamily="2" charset="0"/>
                <a:ea typeface="Open Sans" pitchFamily="2" charset="0"/>
                <a:cs typeface="Open Sans" pitchFamily="2" charset="0"/>
              </a:rPr>
              <a:t>.  EM interaction networks display an intermediate structure, showing modularity and </a:t>
            </a:r>
            <a:r>
              <a:rPr lang="en-US" sz="1600" dirty="0" err="1">
                <a:effectLst/>
                <a:latin typeface="Open Sans" pitchFamily="2" charset="0"/>
                <a:ea typeface="Open Sans" pitchFamily="2" charset="0"/>
                <a:cs typeface="Open Sans" pitchFamily="2" charset="0"/>
              </a:rPr>
              <a:t>nestedness</a:t>
            </a:r>
            <a:r>
              <a:rPr lang="en-US" sz="1600" dirty="0">
                <a:latin typeface="Open Sans" pitchFamily="2" charset="0"/>
                <a:ea typeface="Open Sans" pitchFamily="2" charset="0"/>
                <a:cs typeface="Open Sans" pitchFamily="2" charset="0"/>
              </a:rPr>
              <a:t> </a:t>
            </a:r>
            <a:r>
              <a:rPr lang="en-US" sz="1600" b="1" baseline="30000" dirty="0">
                <a:solidFill>
                  <a:srgbClr val="518B37"/>
                </a:solidFill>
                <a:effectLst/>
                <a:latin typeface="Open Sans" pitchFamily="2" charset="0"/>
                <a:ea typeface="Open Sans" pitchFamily="2" charset="0"/>
                <a:cs typeface="Open Sans" pitchFamily="2" charset="0"/>
              </a:rPr>
              <a:t>[8]</a:t>
            </a:r>
            <a:r>
              <a:rPr lang="en-US" sz="1600" dirty="0">
                <a:effectLst/>
                <a:latin typeface="Open Sans" pitchFamily="2" charset="0"/>
                <a:ea typeface="Open Sans" pitchFamily="2" charset="0"/>
                <a:cs typeface="Open Sans" pitchFamily="2" charset="0"/>
              </a:rPr>
              <a:t>, with generalist EM fungal species having a broad host range, colonizing many trees in a forest, and more specialized EM fungi associating with particular hosts</a:t>
            </a:r>
          </a:p>
        </p:txBody>
      </p:sp>
      <p:sp>
        <p:nvSpPr>
          <p:cNvPr id="3" name="Rectangle 2">
            <a:extLst>
              <a:ext uri="{FF2B5EF4-FFF2-40B4-BE49-F238E27FC236}">
                <a16:creationId xmlns:a16="http://schemas.microsoft.com/office/drawing/2014/main" id="{16715579-3B9D-F9DC-3F6E-357A7B145561}"/>
              </a:ext>
            </a:extLst>
          </p:cNvPr>
          <p:cNvSpPr/>
          <p:nvPr/>
        </p:nvSpPr>
        <p:spPr>
          <a:xfrm>
            <a:off x="469232" y="693521"/>
            <a:ext cx="9288379" cy="906679"/>
          </a:xfrm>
          <a:prstGeom prst="rect">
            <a:avLst/>
          </a:prstGeom>
          <a:blipFill>
            <a:blip r:embed="rId3"/>
            <a:stretch>
              <a:fillRect l="-466" t="-89420" r="-26533" b="-5110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914B97F-8D4F-0E52-624B-CE600140A1F7}"/>
              </a:ext>
            </a:extLst>
          </p:cNvPr>
          <p:cNvSpPr/>
          <p:nvPr/>
        </p:nvSpPr>
        <p:spPr>
          <a:xfrm>
            <a:off x="-1" y="693521"/>
            <a:ext cx="627247" cy="906679"/>
          </a:xfrm>
          <a:prstGeom prst="rect">
            <a:avLst/>
          </a:prstGeom>
          <a:solidFill>
            <a:srgbClr val="073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47C5F0-BF9B-FE7F-89C8-1C4221322959}"/>
              </a:ext>
            </a:extLst>
          </p:cNvPr>
          <p:cNvSpPr txBox="1"/>
          <p:nvPr/>
        </p:nvSpPr>
        <p:spPr>
          <a:xfrm>
            <a:off x="627245" y="670287"/>
            <a:ext cx="5468755" cy="939681"/>
          </a:xfrm>
          <a:prstGeom prst="rect">
            <a:avLst/>
          </a:prstGeom>
          <a:noFill/>
        </p:spPr>
        <p:txBody>
          <a:bodyPr wrap="square">
            <a:spAutoFit/>
          </a:bodyPr>
          <a:lstStyle/>
          <a:p>
            <a:pPr marL="0" marR="0">
              <a:lnSpc>
                <a:spcPct val="107000"/>
              </a:lnSpc>
              <a:spcBef>
                <a:spcPts val="0"/>
              </a:spcBef>
              <a:spcAft>
                <a:spcPts val="800"/>
              </a:spcAft>
            </a:pPr>
            <a:r>
              <a:rPr lang="en-US" sz="5400" b="1" dirty="0">
                <a:solidFill>
                  <a:srgbClr val="073A01"/>
                </a:solidFill>
                <a:effectLst/>
                <a:latin typeface="Merriweather" panose="00000500000000000000" pitchFamily="2" charset="0"/>
                <a:ea typeface="Calibri" panose="020F0502020204030204" pitchFamily="34" charset="0"/>
                <a:cs typeface="Poppins Bold" panose="00000800000000000000" pitchFamily="2" charset="0"/>
              </a:rPr>
              <a:t>BENEFITS (2)</a:t>
            </a:r>
          </a:p>
        </p:txBody>
      </p:sp>
      <p:sp>
        <p:nvSpPr>
          <p:cNvPr id="6" name="Date Placeholder 5">
            <a:extLst>
              <a:ext uri="{FF2B5EF4-FFF2-40B4-BE49-F238E27FC236}">
                <a16:creationId xmlns:a16="http://schemas.microsoft.com/office/drawing/2014/main" id="{985578F5-2632-002D-FFDC-E8A68F33AA60}"/>
              </a:ext>
            </a:extLst>
          </p:cNvPr>
          <p:cNvSpPr>
            <a:spLocks noGrp="1"/>
          </p:cNvSpPr>
          <p:nvPr>
            <p:ph type="dt" sz="half" idx="10"/>
          </p:nvPr>
        </p:nvSpPr>
        <p:spPr/>
        <p:txBody>
          <a:bodyPr/>
          <a:lstStyle/>
          <a:p>
            <a:fld id="{C6CB92C1-4F7A-4101-A44F-9B03EFE3E0A9}" type="datetime1">
              <a:rPr lang="en-US" smtClean="0"/>
              <a:t>7/11/2022</a:t>
            </a:fld>
            <a:endParaRPr lang="en-US" dirty="0"/>
          </a:p>
        </p:txBody>
      </p:sp>
      <p:sp>
        <p:nvSpPr>
          <p:cNvPr id="7" name="Slide Number Placeholder 6">
            <a:extLst>
              <a:ext uri="{FF2B5EF4-FFF2-40B4-BE49-F238E27FC236}">
                <a16:creationId xmlns:a16="http://schemas.microsoft.com/office/drawing/2014/main" id="{E1EB77A1-C38E-AF61-CCA5-81154C54EFD8}"/>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
        <p:nvSpPr>
          <p:cNvPr id="8" name="TextBox 7">
            <a:extLst>
              <a:ext uri="{FF2B5EF4-FFF2-40B4-BE49-F238E27FC236}">
                <a16:creationId xmlns:a16="http://schemas.microsoft.com/office/drawing/2014/main" id="{83B1D6C5-9C11-BF09-2E0A-AE0C64117F4C}"/>
              </a:ext>
            </a:extLst>
          </p:cNvPr>
          <p:cNvSpPr txBox="1"/>
          <p:nvPr/>
        </p:nvSpPr>
        <p:spPr>
          <a:xfrm>
            <a:off x="627245" y="1683731"/>
            <a:ext cx="10959166" cy="869918"/>
          </a:xfrm>
          <a:prstGeom prst="rect">
            <a:avLst/>
          </a:prstGeom>
          <a:noFill/>
        </p:spPr>
        <p:txBody>
          <a:bodyPr wrap="square" rtlCol="0">
            <a:spAutoFit/>
          </a:bodyPr>
          <a:lstStyle/>
          <a:p>
            <a:pPr marL="0" marR="0" algn="just">
              <a:lnSpc>
                <a:spcPct val="107000"/>
              </a:lnSpc>
              <a:spcBef>
                <a:spcPts val="0"/>
              </a:spcBef>
              <a:spcAft>
                <a:spcPts val="800"/>
              </a:spcAft>
            </a:pPr>
            <a:r>
              <a:rPr lang="en-US" sz="1600" dirty="0">
                <a:effectLst/>
                <a:latin typeface="Open Sans" pitchFamily="2" charset="0"/>
                <a:ea typeface="Open Sans" pitchFamily="2" charset="0"/>
                <a:cs typeface="Open Sans" pitchFamily="2" charset="0"/>
              </a:rPr>
              <a:t>Mycorrhizal networks are important for seedling establishment in perennial vegetation </a:t>
            </a:r>
            <a:r>
              <a:rPr lang="en-US" sz="1600" b="1" baseline="30000" dirty="0">
                <a:solidFill>
                  <a:srgbClr val="518B37"/>
                </a:solidFill>
                <a:effectLst/>
                <a:latin typeface="Open Sans" pitchFamily="2" charset="0"/>
                <a:ea typeface="Open Sans" pitchFamily="2" charset="0"/>
                <a:cs typeface="Open Sans" pitchFamily="2" charset="0"/>
              </a:rPr>
              <a:t>[1] [2]</a:t>
            </a:r>
            <a:r>
              <a:rPr lang="en-US" sz="1600" dirty="0">
                <a:effectLst/>
                <a:latin typeface="Open Sans" pitchFamily="2" charset="0"/>
                <a:ea typeface="Open Sans" pitchFamily="2" charset="0"/>
                <a:cs typeface="Open Sans" pitchFamily="2" charset="0"/>
              </a:rPr>
              <a:t>. </a:t>
            </a:r>
            <a:r>
              <a:rPr lang="en-US" sz="1600" dirty="0">
                <a:latin typeface="Open Sans" pitchFamily="2" charset="0"/>
                <a:ea typeface="Open Sans" pitchFamily="2" charset="0"/>
                <a:cs typeface="Open Sans" pitchFamily="2" charset="0"/>
              </a:rPr>
              <a:t>S</a:t>
            </a:r>
            <a:r>
              <a:rPr lang="en-US" sz="1600" dirty="0">
                <a:effectLst/>
                <a:latin typeface="Open Sans" pitchFamily="2" charset="0"/>
                <a:ea typeface="Open Sans" pitchFamily="2" charset="0"/>
                <a:cs typeface="Open Sans" pitchFamily="2" charset="0"/>
              </a:rPr>
              <a:t>mall seedlings then have immediate access to a low-cost ‘nutrient adsorption machine’, provided and maintained by the surrounding vegetation </a:t>
            </a:r>
            <a:r>
              <a:rPr lang="en-US" sz="1600" b="1" baseline="30000" dirty="0">
                <a:solidFill>
                  <a:srgbClr val="518B37"/>
                </a:solidFill>
                <a:effectLst/>
                <a:latin typeface="Open Sans" pitchFamily="2" charset="0"/>
                <a:ea typeface="Open Sans" pitchFamily="2" charset="0"/>
                <a:cs typeface="Open Sans" pitchFamily="2" charset="0"/>
              </a:rPr>
              <a:t>[3]</a:t>
            </a:r>
            <a:r>
              <a:rPr lang="en-US" sz="1600" dirty="0">
                <a:effectLst/>
                <a:latin typeface="Open Sans" pitchFamily="2" charset="0"/>
                <a:ea typeface="Open Sans" pitchFamily="2" charset="0"/>
                <a:cs typeface="Open Sans" pitchFamily="2" charset="0"/>
              </a:rPr>
              <a:t>.</a:t>
            </a:r>
          </a:p>
        </p:txBody>
      </p:sp>
    </p:spTree>
    <p:extLst>
      <p:ext uri="{BB962C8B-B14F-4D97-AF65-F5344CB8AC3E}">
        <p14:creationId xmlns:p14="http://schemas.microsoft.com/office/powerpoint/2010/main" val="2014953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F4313F-444F-416C-2E7B-F488545E7DA1}"/>
              </a:ext>
            </a:extLst>
          </p:cNvPr>
          <p:cNvPicPr>
            <a:picLocks noChangeAspect="1"/>
          </p:cNvPicPr>
          <p:nvPr/>
        </p:nvPicPr>
        <p:blipFill rotWithShape="1">
          <a:blip r:embed="rId2">
            <a:extLst>
              <a:ext uri="{28A0092B-C50C-407E-A947-70E740481C1C}">
                <a14:useLocalDpi xmlns:a14="http://schemas.microsoft.com/office/drawing/2010/main" val="0"/>
              </a:ext>
            </a:extLst>
          </a:blip>
          <a:srcRect t="4729" b="13319"/>
          <a:stretch/>
        </p:blipFill>
        <p:spPr>
          <a:xfrm>
            <a:off x="-5541" y="0"/>
            <a:ext cx="12197541" cy="6858001"/>
          </a:xfrm>
          <a:prstGeom prst="rect">
            <a:avLst/>
          </a:prstGeom>
        </p:spPr>
      </p:pic>
      <p:sp>
        <p:nvSpPr>
          <p:cNvPr id="2" name="Date Placeholder 1">
            <a:extLst>
              <a:ext uri="{FF2B5EF4-FFF2-40B4-BE49-F238E27FC236}">
                <a16:creationId xmlns:a16="http://schemas.microsoft.com/office/drawing/2014/main" id="{40180B01-D4C9-3800-D9B4-C7AED8A1FB8E}"/>
              </a:ext>
            </a:extLst>
          </p:cNvPr>
          <p:cNvSpPr>
            <a:spLocks noGrp="1"/>
          </p:cNvSpPr>
          <p:nvPr>
            <p:ph type="dt" sz="half" idx="10"/>
          </p:nvPr>
        </p:nvSpPr>
        <p:spPr/>
        <p:txBody>
          <a:bodyPr/>
          <a:lstStyle/>
          <a:p>
            <a:fld id="{1C3B120F-3AD9-4D80-A77D-BE27F3FE6DFE}" type="datetime1">
              <a:rPr lang="en-US" smtClean="0"/>
              <a:t>7/11/2022</a:t>
            </a:fld>
            <a:endParaRPr lang="en-US" dirty="0"/>
          </a:p>
        </p:txBody>
      </p:sp>
      <p:sp>
        <p:nvSpPr>
          <p:cNvPr id="3" name="Slide Number Placeholder 2">
            <a:extLst>
              <a:ext uri="{FF2B5EF4-FFF2-40B4-BE49-F238E27FC236}">
                <a16:creationId xmlns:a16="http://schemas.microsoft.com/office/drawing/2014/main" id="{F91C3DD7-87F3-E529-9D53-2632D1AB7FD8}"/>
              </a:ext>
            </a:extLst>
          </p:cNvPr>
          <p:cNvSpPr>
            <a:spLocks noGrp="1"/>
          </p:cNvSpPr>
          <p:nvPr>
            <p:ph type="sldNum" sz="quarter" idx="12"/>
          </p:nvPr>
        </p:nvSpPr>
        <p:spPr/>
        <p:txBody>
          <a:bodyPr/>
          <a:lstStyle/>
          <a:p>
            <a:r>
              <a:rPr lang="en-US"/>
              <a:t>Copyright All rights reserved 2022</a:t>
            </a:r>
          </a:p>
          <a:p>
            <a:r>
              <a:rPr lang="en-US" b="1"/>
              <a:t>MENDHAM MUSHROOMS</a:t>
            </a:r>
            <a:endParaRPr lang="en-US" b="1" dirty="0"/>
          </a:p>
        </p:txBody>
      </p:sp>
      <p:sp>
        <p:nvSpPr>
          <p:cNvPr id="6" name="Rectangle 5">
            <a:extLst>
              <a:ext uri="{FF2B5EF4-FFF2-40B4-BE49-F238E27FC236}">
                <a16:creationId xmlns:a16="http://schemas.microsoft.com/office/drawing/2014/main" id="{7CA0AC0A-A7D1-ED4A-3A54-39E6B627E5ED}"/>
              </a:ext>
            </a:extLst>
          </p:cNvPr>
          <p:cNvSpPr/>
          <p:nvPr/>
        </p:nvSpPr>
        <p:spPr>
          <a:xfrm>
            <a:off x="5630226" y="6103956"/>
            <a:ext cx="931549" cy="617519"/>
          </a:xfrm>
          <a:prstGeom prst="rect">
            <a:avLst/>
          </a:prstGeom>
          <a:blipFill dpi="0" rotWithShape="1">
            <a:blip r:embed="rId3"/>
            <a:srcRect/>
            <a:stretch>
              <a:fillRect l="1978" t="88" r="1978" b="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EB3F4D-4054-A30A-65DB-9CEAE503765E}"/>
              </a:ext>
            </a:extLst>
          </p:cNvPr>
          <p:cNvSpPr txBox="1"/>
          <p:nvPr/>
        </p:nvSpPr>
        <p:spPr>
          <a:xfrm>
            <a:off x="4510237" y="428293"/>
            <a:ext cx="1646605" cy="1200329"/>
          </a:xfrm>
          <a:prstGeom prst="rect">
            <a:avLst/>
          </a:prstGeom>
          <a:noFill/>
        </p:spPr>
        <p:txBody>
          <a:bodyPr wrap="none" rtlCol="0">
            <a:spAutoFit/>
          </a:bodyPr>
          <a:lstStyle/>
          <a:p>
            <a:r>
              <a:rPr lang="en-US" sz="7200" dirty="0">
                <a:solidFill>
                  <a:srgbClr val="518B37"/>
                </a:solidFill>
                <a:latin typeface="Montserrat ExtraBold" pitchFamily="2" charset="0"/>
              </a:rPr>
              <a:t>CO</a:t>
            </a:r>
          </a:p>
        </p:txBody>
      </p:sp>
      <p:sp>
        <p:nvSpPr>
          <p:cNvPr id="8" name="TextBox 7">
            <a:extLst>
              <a:ext uri="{FF2B5EF4-FFF2-40B4-BE49-F238E27FC236}">
                <a16:creationId xmlns:a16="http://schemas.microsoft.com/office/drawing/2014/main" id="{5242BA73-D733-A2E6-B815-7A5513A8D62E}"/>
              </a:ext>
            </a:extLst>
          </p:cNvPr>
          <p:cNvSpPr txBox="1"/>
          <p:nvPr/>
        </p:nvSpPr>
        <p:spPr>
          <a:xfrm>
            <a:off x="5949120" y="963887"/>
            <a:ext cx="492443" cy="707886"/>
          </a:xfrm>
          <a:prstGeom prst="rect">
            <a:avLst/>
          </a:prstGeom>
          <a:noFill/>
        </p:spPr>
        <p:txBody>
          <a:bodyPr wrap="none" rtlCol="0">
            <a:spAutoFit/>
          </a:bodyPr>
          <a:lstStyle/>
          <a:p>
            <a:r>
              <a:rPr lang="en-US" sz="4000" dirty="0">
                <a:solidFill>
                  <a:srgbClr val="518B37"/>
                </a:solidFill>
                <a:latin typeface="Montserrat ExtraBold" pitchFamily="2" charset="0"/>
              </a:rPr>
              <a:t>2</a:t>
            </a:r>
          </a:p>
        </p:txBody>
      </p:sp>
      <p:pic>
        <p:nvPicPr>
          <p:cNvPr id="9" name="Picture 8">
            <a:extLst>
              <a:ext uri="{FF2B5EF4-FFF2-40B4-BE49-F238E27FC236}">
                <a16:creationId xmlns:a16="http://schemas.microsoft.com/office/drawing/2014/main" id="{66852481-2DD8-DAF3-B23C-E73DA1ABB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98351">
            <a:off x="4949382" y="4862401"/>
            <a:ext cx="852809" cy="1200330"/>
          </a:xfrm>
          <a:prstGeom prst="rect">
            <a:avLst/>
          </a:prstGeom>
        </p:spPr>
      </p:pic>
      <p:pic>
        <p:nvPicPr>
          <p:cNvPr id="10" name="Picture 9">
            <a:extLst>
              <a:ext uri="{FF2B5EF4-FFF2-40B4-BE49-F238E27FC236}">
                <a16:creationId xmlns:a16="http://schemas.microsoft.com/office/drawing/2014/main" id="{656628AD-101F-1DC5-47AC-8B2EEADF4E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92988">
            <a:off x="6719742" y="625958"/>
            <a:ext cx="1196624" cy="996764"/>
          </a:xfrm>
          <a:prstGeom prst="rect">
            <a:avLst/>
          </a:prstGeom>
        </p:spPr>
      </p:pic>
      <p:pic>
        <p:nvPicPr>
          <p:cNvPr id="11" name="Picture 10">
            <a:extLst>
              <a:ext uri="{FF2B5EF4-FFF2-40B4-BE49-F238E27FC236}">
                <a16:creationId xmlns:a16="http://schemas.microsoft.com/office/drawing/2014/main" id="{922C7386-6466-5F86-514E-E8BF3C924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008666" flipH="1">
            <a:off x="3279210" y="853852"/>
            <a:ext cx="1114022" cy="927958"/>
          </a:xfrm>
          <a:prstGeom prst="rect">
            <a:avLst/>
          </a:prstGeom>
        </p:spPr>
      </p:pic>
      <p:pic>
        <p:nvPicPr>
          <p:cNvPr id="12" name="Picture 11">
            <a:extLst>
              <a:ext uri="{FF2B5EF4-FFF2-40B4-BE49-F238E27FC236}">
                <a16:creationId xmlns:a16="http://schemas.microsoft.com/office/drawing/2014/main" id="{F4358A38-BAA8-2A4B-EDB1-D62C73F6A8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691354" y="4594444"/>
            <a:ext cx="871850" cy="726234"/>
          </a:xfrm>
          <a:prstGeom prst="rect">
            <a:avLst/>
          </a:prstGeom>
        </p:spPr>
      </p:pic>
      <p:pic>
        <p:nvPicPr>
          <p:cNvPr id="13" name="Picture 12">
            <a:extLst>
              <a:ext uri="{FF2B5EF4-FFF2-40B4-BE49-F238E27FC236}">
                <a16:creationId xmlns:a16="http://schemas.microsoft.com/office/drawing/2014/main" id="{EDE85777-FBEE-64A2-A0DB-0DC2D1988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7757">
            <a:off x="8040234" y="3762375"/>
            <a:ext cx="631199" cy="1195186"/>
          </a:xfrm>
          <a:prstGeom prst="rect">
            <a:avLst/>
          </a:prstGeom>
        </p:spPr>
      </p:pic>
    </p:spTree>
    <p:extLst>
      <p:ext uri="{BB962C8B-B14F-4D97-AF65-F5344CB8AC3E}">
        <p14:creationId xmlns:p14="http://schemas.microsoft.com/office/powerpoint/2010/main" val="3770949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1400</TotalTime>
  <Words>1616</Words>
  <Application>Microsoft Office PowerPoint</Application>
  <PresentationFormat>Widescreen</PresentationFormat>
  <Paragraphs>156</Paragraphs>
  <Slides>16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Merriweather</vt:lpstr>
      <vt:lpstr>Open Sans SemiBold</vt:lpstr>
      <vt:lpstr>Montserrat ExtraBold</vt:lpstr>
      <vt:lpstr>Calibri Light</vt:lpstr>
      <vt:lpstr>Open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Mahade Hasan</dc:creator>
  <cp:lastModifiedBy>Mendham Township Clerk</cp:lastModifiedBy>
  <cp:revision>40</cp:revision>
  <dcterms:created xsi:type="dcterms:W3CDTF">2022-07-07T06:27:58Z</dcterms:created>
  <dcterms:modified xsi:type="dcterms:W3CDTF">2022-07-11T17:40:13Z</dcterms:modified>
</cp:coreProperties>
</file>